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0" r:id="rId2"/>
  </p:sldIdLst>
  <p:sldSz cx="9144000" cy="6858000" type="screen4x3"/>
  <p:notesSz cx="7077075" cy="9363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rvUS" initial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660" y="-72"/>
      </p:cViewPr>
      <p:guideLst>
        <p:guide orient="horz" pos="2160"/>
        <p:guide pos="288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2DCAEE-33A5-4D6C-BDAC-C68BDB16DC4A}" type="doc">
      <dgm:prSet loTypeId="urn:microsoft.com/office/officeart/2005/8/layout/chevron1" loCatId="process" qsTypeId="urn:microsoft.com/office/officeart/2005/8/quickstyle/simple3" qsCatId="simple" csTypeId="urn:microsoft.com/office/officeart/2005/8/colors/accent1_2" csCatId="accent1" phldr="1"/>
      <dgm:spPr/>
      <dgm:t>
        <a:bodyPr/>
        <a:lstStyle/>
        <a:p>
          <a:endParaRPr lang="en-US"/>
        </a:p>
      </dgm:t>
    </dgm:pt>
    <dgm:pt modelId="{3CB06F54-73EB-4821-B0C8-22286F784E6D}">
      <dgm:prSet phldrT="[Text]" custT="1"/>
      <dgm:spPr/>
      <dgm:t>
        <a:bodyPr/>
        <a:lstStyle/>
        <a:p>
          <a:r>
            <a:rPr lang="en-US" sz="1050" b="1" u="sng" dirty="0" smtClean="0">
              <a:latin typeface="Tahoma" panose="020B0604030504040204" pitchFamily="34" charset="0"/>
              <a:ea typeface="Tahoma" panose="020B0604030504040204" pitchFamily="34" charset="0"/>
              <a:cs typeface="Tahoma" panose="020B0604030504040204" pitchFamily="34" charset="0"/>
            </a:rPr>
            <a:t>Acknowledgement Stage</a:t>
          </a:r>
          <a:endParaRPr lang="en-US" sz="1050" dirty="0"/>
        </a:p>
      </dgm:t>
    </dgm:pt>
    <dgm:pt modelId="{53FD8E30-7EFD-45AF-A253-5BD76AB64501}" type="parTrans" cxnId="{0760B577-066E-4EEF-BF5A-0C7B351E79DA}">
      <dgm:prSet/>
      <dgm:spPr/>
      <dgm:t>
        <a:bodyPr/>
        <a:lstStyle/>
        <a:p>
          <a:endParaRPr lang="en-US" sz="2800"/>
        </a:p>
      </dgm:t>
    </dgm:pt>
    <dgm:pt modelId="{6A9CE2EF-850C-4DD4-91D0-130EB10E8074}" type="sibTrans" cxnId="{0760B577-066E-4EEF-BF5A-0C7B351E79DA}">
      <dgm:prSet/>
      <dgm:spPr/>
      <dgm:t>
        <a:bodyPr/>
        <a:lstStyle/>
        <a:p>
          <a:endParaRPr lang="en-US" sz="2800"/>
        </a:p>
      </dgm:t>
    </dgm:pt>
    <dgm:pt modelId="{4BAB6F7E-8921-43C2-8EAD-645F4225C640}">
      <dgm:prSet phldrT="[Text]" custT="1"/>
      <dgm:spPr/>
      <dgm:t>
        <a:bodyPr/>
        <a:lstStyle/>
        <a:p>
          <a:r>
            <a:rPr lang="en-US" sz="1000" dirty="0" smtClean="0">
              <a:latin typeface="Tahoma" panose="020B0604030504040204" pitchFamily="34" charset="0"/>
              <a:ea typeface="Tahoma" panose="020B0604030504040204" pitchFamily="34" charset="0"/>
              <a:cs typeface="Tahoma" panose="020B0604030504040204" pitchFamily="34" charset="0"/>
            </a:rPr>
            <a:t> </a:t>
          </a:r>
          <a:r>
            <a:rPr lang="en-US" sz="1000" dirty="0" smtClean="0">
              <a:solidFill>
                <a:schemeClr val="tx1"/>
              </a:solidFill>
              <a:latin typeface="Tahoma" panose="020B0604030504040204" pitchFamily="34" charset="0"/>
              <a:ea typeface="Tahoma" panose="020B0604030504040204" pitchFamily="34" charset="0"/>
              <a:cs typeface="Tahoma" panose="020B0604030504040204" pitchFamily="34" charset="0"/>
            </a:rPr>
            <a:t>Upon receipt of a complaint:</a:t>
          </a:r>
          <a:endParaRPr lang="en-US" sz="1000" dirty="0">
            <a:solidFill>
              <a:schemeClr val="tx1"/>
            </a:solidFill>
          </a:endParaRPr>
        </a:p>
      </dgm:t>
    </dgm:pt>
    <dgm:pt modelId="{AC686423-C3F7-44ED-B875-9A901CC49FF3}" type="parTrans" cxnId="{14BFEDBE-70BC-44B5-81D3-C863A33E5B46}">
      <dgm:prSet/>
      <dgm:spPr/>
      <dgm:t>
        <a:bodyPr/>
        <a:lstStyle/>
        <a:p>
          <a:endParaRPr lang="en-US" sz="2800"/>
        </a:p>
      </dgm:t>
    </dgm:pt>
    <dgm:pt modelId="{3B508E0E-7A81-41EB-9AB3-0DFA5CD9E68C}" type="sibTrans" cxnId="{14BFEDBE-70BC-44B5-81D3-C863A33E5B46}">
      <dgm:prSet/>
      <dgm:spPr/>
      <dgm:t>
        <a:bodyPr/>
        <a:lstStyle/>
        <a:p>
          <a:endParaRPr lang="en-US" sz="2800"/>
        </a:p>
      </dgm:t>
    </dgm:pt>
    <dgm:pt modelId="{12D94008-54B3-431A-B2BF-9537B8A42056}">
      <dgm:prSet phldrT="[Text]" custT="1"/>
      <dgm:spPr/>
      <dgm:t>
        <a:bodyPr/>
        <a:lstStyle/>
        <a:p>
          <a:r>
            <a:rPr lang="en-US" sz="1050" b="1" u="sng" dirty="0" smtClean="0">
              <a:latin typeface="Tahoma" panose="020B0604030504040204" pitchFamily="34" charset="0"/>
              <a:ea typeface="Tahoma" panose="020B0604030504040204" pitchFamily="34" charset="0"/>
              <a:cs typeface="Tahoma" panose="020B0604030504040204" pitchFamily="34" charset="0"/>
            </a:rPr>
            <a:t>Investigation Stage</a:t>
          </a:r>
          <a:endParaRPr lang="en-US" sz="1050" dirty="0"/>
        </a:p>
      </dgm:t>
    </dgm:pt>
    <dgm:pt modelId="{09F48BF0-4AE8-45CA-AD9E-9B978CB2577E}" type="parTrans" cxnId="{C2D7CAE6-F504-4FA7-9EB9-7D69C1EFC53E}">
      <dgm:prSet/>
      <dgm:spPr/>
      <dgm:t>
        <a:bodyPr/>
        <a:lstStyle/>
        <a:p>
          <a:endParaRPr lang="en-US" sz="2800"/>
        </a:p>
      </dgm:t>
    </dgm:pt>
    <dgm:pt modelId="{2F5A63FC-C594-4090-A2BC-A25864406268}" type="sibTrans" cxnId="{C2D7CAE6-F504-4FA7-9EB9-7D69C1EFC53E}">
      <dgm:prSet/>
      <dgm:spPr/>
      <dgm:t>
        <a:bodyPr/>
        <a:lstStyle/>
        <a:p>
          <a:endParaRPr lang="en-US" sz="2800"/>
        </a:p>
      </dgm:t>
    </dgm:pt>
    <dgm:pt modelId="{C03F382C-A2A4-4A28-873B-17C237C933E7}">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Tahoma" panose="020B0604030504040204" pitchFamily="34" charset="0"/>
              <a:ea typeface="Tahoma" panose="020B0604030504040204" pitchFamily="34" charset="0"/>
              <a:cs typeface="Tahoma" panose="020B0604030504040204" pitchFamily="34" charset="0"/>
            </a:rPr>
            <a:t> The complainant is strongly encouraged to provide requested information in a timely manner to complete the investigation.</a:t>
          </a:r>
          <a:endParaRPr lang="en-US" sz="1000" dirty="0">
            <a:solidFill>
              <a:schemeClr val="tx1"/>
            </a:solidFill>
          </a:endParaRPr>
        </a:p>
      </dgm:t>
    </dgm:pt>
    <dgm:pt modelId="{10F92A99-1A37-40B2-9883-B886BC022A27}" type="parTrans" cxnId="{28AB345D-C003-4552-8418-E6563308FB62}">
      <dgm:prSet/>
      <dgm:spPr/>
      <dgm:t>
        <a:bodyPr/>
        <a:lstStyle/>
        <a:p>
          <a:endParaRPr lang="en-US" sz="2800"/>
        </a:p>
      </dgm:t>
    </dgm:pt>
    <dgm:pt modelId="{C1C57283-E4F3-435C-A4A0-68E5FFCA6B3C}" type="sibTrans" cxnId="{28AB345D-C003-4552-8418-E6563308FB62}">
      <dgm:prSet/>
      <dgm:spPr/>
      <dgm:t>
        <a:bodyPr/>
        <a:lstStyle/>
        <a:p>
          <a:endParaRPr lang="en-US" sz="2800"/>
        </a:p>
      </dgm:t>
    </dgm:pt>
    <dgm:pt modelId="{6F3FA8DF-5298-42B0-A768-DEAC8BD85AFE}">
      <dgm:prSet phldrT="[Text]" custT="1"/>
      <dgm:spPr/>
      <dgm:t>
        <a:bodyPr/>
        <a:lstStyle/>
        <a:p>
          <a:r>
            <a:rPr lang="en-US" sz="1050" b="1" u="sng" dirty="0" smtClean="0">
              <a:latin typeface="Tahoma" panose="020B0604030504040204" pitchFamily="34" charset="0"/>
              <a:ea typeface="Tahoma" panose="020B0604030504040204" pitchFamily="34" charset="0"/>
              <a:cs typeface="Tahoma" panose="020B0604030504040204" pitchFamily="34" charset="0"/>
            </a:rPr>
            <a:t>Constructive Resolution Meeting Stage</a:t>
          </a:r>
          <a:endParaRPr lang="en-US" sz="1050" dirty="0"/>
        </a:p>
      </dgm:t>
    </dgm:pt>
    <dgm:pt modelId="{A3EBD041-4D65-433A-AD39-7507006B4BA5}" type="parTrans" cxnId="{670C46CC-A415-4EE6-816A-7505A85875AF}">
      <dgm:prSet/>
      <dgm:spPr/>
      <dgm:t>
        <a:bodyPr/>
        <a:lstStyle/>
        <a:p>
          <a:endParaRPr lang="en-US" sz="2800"/>
        </a:p>
      </dgm:t>
    </dgm:pt>
    <dgm:pt modelId="{F61641B0-5371-4D14-90D8-7DC43504C64D}" type="sibTrans" cxnId="{670C46CC-A415-4EE6-816A-7505A85875AF}">
      <dgm:prSet/>
      <dgm:spPr/>
      <dgm:t>
        <a:bodyPr/>
        <a:lstStyle/>
        <a:p>
          <a:endParaRPr lang="en-US" sz="2800"/>
        </a:p>
      </dgm:t>
    </dgm:pt>
    <dgm:pt modelId="{CD1531BF-E89E-4C61-B2F0-1367FC1AF167}">
      <dgm:prSet phldrT="[Text]" custT="1"/>
      <dgm:spPr/>
      <dgm:t>
        <a:bodyPr/>
        <a:lstStyle/>
        <a:p>
          <a:r>
            <a:rPr lang="en-US" sz="1050" b="1" u="sng" dirty="0" smtClean="0">
              <a:latin typeface="Tahoma" panose="020B0604030504040204" pitchFamily="34" charset="0"/>
              <a:ea typeface="Tahoma" panose="020B0604030504040204" pitchFamily="34" charset="0"/>
              <a:cs typeface="Tahoma" panose="020B0604030504040204" pitchFamily="34" charset="0"/>
            </a:rPr>
            <a:t>Resolution and Disposition Stage </a:t>
          </a:r>
          <a:endParaRPr lang="en-US" sz="1100" dirty="0"/>
        </a:p>
      </dgm:t>
    </dgm:pt>
    <dgm:pt modelId="{0C09FF87-C5E8-451B-91CD-159BAA585067}" type="parTrans" cxnId="{46920479-CF67-490F-AB1A-40F2F0EDCFB6}">
      <dgm:prSet/>
      <dgm:spPr/>
      <dgm:t>
        <a:bodyPr/>
        <a:lstStyle/>
        <a:p>
          <a:endParaRPr lang="en-US" sz="2800"/>
        </a:p>
      </dgm:t>
    </dgm:pt>
    <dgm:pt modelId="{445E1636-25E4-427E-BF72-4DD40824F233}" type="sibTrans" cxnId="{46920479-CF67-490F-AB1A-40F2F0EDCFB6}">
      <dgm:prSet/>
      <dgm:spPr/>
      <dgm:t>
        <a:bodyPr/>
        <a:lstStyle/>
        <a:p>
          <a:endParaRPr lang="en-US" sz="2800"/>
        </a:p>
      </dgm:t>
    </dgm:pt>
    <dgm:pt modelId="{67A5B058-C7A0-495D-B996-A7A6C63AD3CC}">
      <dgm:prSet phldrT="[Text]" custT="1"/>
      <dgm:spPr>
        <a:ln>
          <a:noFill/>
        </a:ln>
      </dgm:spPr>
      <dgm:t>
        <a:bodyPr/>
        <a:lstStyle/>
        <a:p>
          <a:r>
            <a:rPr lang="en-US" sz="1000" dirty="0" smtClean="0">
              <a:latin typeface="Tahoma" panose="020B0604030504040204" pitchFamily="34" charset="0"/>
              <a:ea typeface="Tahoma" panose="020B0604030504040204" pitchFamily="34" charset="0"/>
              <a:cs typeface="Tahoma" panose="020B0604030504040204" pitchFamily="34" charset="0"/>
            </a:rPr>
            <a:t> Resolution or disposition may be in the form of:</a:t>
          </a:r>
          <a:endParaRPr lang="en-US" sz="1000" dirty="0"/>
        </a:p>
      </dgm:t>
    </dgm:pt>
    <dgm:pt modelId="{C5FC6203-2866-4E35-ACE4-B6694CC0803A}" type="parTrans" cxnId="{D0AA2A6B-ADF5-42FA-8456-D694E9BA7C73}">
      <dgm:prSet/>
      <dgm:spPr/>
      <dgm:t>
        <a:bodyPr/>
        <a:lstStyle/>
        <a:p>
          <a:endParaRPr lang="en-US" sz="2800"/>
        </a:p>
      </dgm:t>
    </dgm:pt>
    <dgm:pt modelId="{A178F985-63C0-4A6A-BEE9-A5C09AF1D25D}" type="sibTrans" cxnId="{D0AA2A6B-ADF5-42FA-8456-D694E9BA7C73}">
      <dgm:prSet/>
      <dgm:spPr/>
      <dgm:t>
        <a:bodyPr/>
        <a:lstStyle/>
        <a:p>
          <a:endParaRPr lang="en-US" sz="2800"/>
        </a:p>
      </dgm:t>
    </dgm:pt>
    <dgm:pt modelId="{9A7A8809-465C-447F-9EE3-EF9EC9FACD25}">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Tahoma" panose="020B0604030504040204" pitchFamily="34" charset="0"/>
              <a:ea typeface="Tahoma" panose="020B0604030504040204" pitchFamily="34" charset="0"/>
              <a:cs typeface="Tahoma" panose="020B0604030504040204" pitchFamily="34" charset="0"/>
            </a:rPr>
            <a:t> Respondent is given 48 hours to respond to the complaint, with a detailed accounting of the facts.</a:t>
          </a:r>
          <a:endParaRPr lang="en-US" sz="1000" dirty="0">
            <a:solidFill>
              <a:schemeClr val="tx1"/>
            </a:solidFill>
          </a:endParaRPr>
        </a:p>
      </dgm:t>
    </dgm:pt>
    <dgm:pt modelId="{346D6304-5059-494F-87BE-8D6B6D5BA470}" type="parTrans" cxnId="{9D187515-F27D-410A-A791-41D618A30E63}">
      <dgm:prSet/>
      <dgm:spPr/>
      <dgm:t>
        <a:bodyPr/>
        <a:lstStyle/>
        <a:p>
          <a:endParaRPr lang="en-US"/>
        </a:p>
      </dgm:t>
    </dgm:pt>
    <dgm:pt modelId="{F91506F7-F6C9-4D04-B535-D80BC2A6FE58}" type="sibTrans" cxnId="{9D187515-F27D-410A-A791-41D618A30E63}">
      <dgm:prSet/>
      <dgm:spPr/>
      <dgm:t>
        <a:bodyPr/>
        <a:lstStyle/>
        <a:p>
          <a:endParaRPr lang="en-US"/>
        </a:p>
      </dgm:t>
    </dgm:pt>
    <dgm:pt modelId="{10B774B0-C3EC-4D26-AB5D-7AB7C0A03836}">
      <dgm:prSet custT="1"/>
      <dgm:spPr/>
      <dgm:t>
        <a:bodyPr/>
        <a:lstStyle/>
        <a:p>
          <a:r>
            <a:rPr lang="en-US" sz="1050" b="1" u="sng" dirty="0" smtClean="0">
              <a:latin typeface="Tahoma" panose="020B0604030504040204" pitchFamily="34" charset="0"/>
              <a:ea typeface="Tahoma" panose="020B0604030504040204" pitchFamily="34" charset="0"/>
              <a:cs typeface="Tahoma" panose="020B0604030504040204" pitchFamily="34" charset="0"/>
            </a:rPr>
            <a:t>Internal Review Stage</a:t>
          </a:r>
          <a:endParaRPr lang="en-US" sz="1100" b="1" u="sng" dirty="0">
            <a:latin typeface="Tahoma" panose="020B0604030504040204" pitchFamily="34" charset="0"/>
            <a:ea typeface="Tahoma" panose="020B0604030504040204" pitchFamily="34" charset="0"/>
            <a:cs typeface="Tahoma" panose="020B0604030504040204" pitchFamily="34" charset="0"/>
          </a:endParaRPr>
        </a:p>
      </dgm:t>
    </dgm:pt>
    <dgm:pt modelId="{ADA8580B-AD85-4F4B-BFF9-B84371C59E01}" type="sibTrans" cxnId="{6E3FF505-E178-4875-A4ED-133FB3EED9B5}">
      <dgm:prSet/>
      <dgm:spPr/>
      <dgm:t>
        <a:bodyPr/>
        <a:lstStyle/>
        <a:p>
          <a:endParaRPr lang="en-US"/>
        </a:p>
      </dgm:t>
    </dgm:pt>
    <dgm:pt modelId="{448E2EAB-3C62-41EC-AF49-7229EF23F16D}" type="parTrans" cxnId="{6E3FF505-E178-4875-A4ED-133FB3EED9B5}">
      <dgm:prSet/>
      <dgm:spPr/>
      <dgm:t>
        <a:bodyPr/>
        <a:lstStyle/>
        <a:p>
          <a:endParaRPr lang="en-US"/>
        </a:p>
      </dgm:t>
    </dgm:pt>
    <dgm:pt modelId="{B1E39AB0-D4DA-4CFA-B1D5-D8959D72F837}">
      <dgm:prSet phldrT="[Text]" custT="1"/>
      <dgm:spPr/>
      <dgm:t>
        <a:bodyPr/>
        <a:lstStyle/>
        <a:p>
          <a:r>
            <a:rPr lang="en-US" sz="1000" dirty="0" smtClean="0">
              <a:latin typeface="Tahoma" panose="020B0604030504040204" pitchFamily="34" charset="0"/>
              <a:ea typeface="Tahoma" panose="020B0604030504040204" pitchFamily="34" charset="0"/>
              <a:cs typeface="Tahoma" panose="020B0604030504040204" pitchFamily="34" charset="0"/>
            </a:rPr>
            <a:t> During the resolution meeting, the complainant’s identity remains protected. </a:t>
          </a:r>
          <a:endParaRPr lang="en-US" sz="1000" dirty="0"/>
        </a:p>
      </dgm:t>
    </dgm:pt>
    <dgm:pt modelId="{E9BAB0CD-39D3-4CA6-927C-3480713E4A25}" type="sibTrans" cxnId="{85F80029-7270-4448-9889-483BB7276BA3}">
      <dgm:prSet/>
      <dgm:spPr/>
      <dgm:t>
        <a:bodyPr/>
        <a:lstStyle/>
        <a:p>
          <a:endParaRPr lang="en-US"/>
        </a:p>
      </dgm:t>
    </dgm:pt>
    <dgm:pt modelId="{71A276DA-1E0B-491B-8709-26C7742F2E7C}" type="parTrans" cxnId="{85F80029-7270-4448-9889-483BB7276BA3}">
      <dgm:prSet/>
      <dgm:spPr/>
      <dgm:t>
        <a:bodyPr/>
        <a:lstStyle/>
        <a:p>
          <a:endParaRPr lang="en-US"/>
        </a:p>
      </dgm:t>
    </dgm:pt>
    <dgm:pt modelId="{A629F526-BB5E-4CBB-BB38-CCE8219E62C1}">
      <dgm:prSet phldrT="[Text]" custT="1"/>
      <dgm:spPr/>
      <dgm:t>
        <a:bodyPr/>
        <a:lstStyle/>
        <a:p>
          <a:r>
            <a:rPr lang="en-US" sz="1000" dirty="0" smtClean="0">
              <a:latin typeface="Tahoma" panose="020B0604030504040204" pitchFamily="34" charset="0"/>
              <a:ea typeface="Tahoma" panose="020B0604030504040204" pitchFamily="34" charset="0"/>
              <a:cs typeface="Tahoma" panose="020B0604030504040204" pitchFamily="34" charset="0"/>
            </a:rPr>
            <a:t> If the complaint is deemed actionable, the DFHV schedules  a constructive resolution meeting with the respondent to discuss  the complaint.  </a:t>
          </a:r>
          <a:endParaRPr lang="en-US" sz="1000" dirty="0"/>
        </a:p>
      </dgm:t>
    </dgm:pt>
    <dgm:pt modelId="{7C8F52DD-36A0-4D1A-B383-0A934511D7D5}" type="sibTrans" cxnId="{C5998201-54B7-4B2D-A7A0-1CEAAD3C783A}">
      <dgm:prSet/>
      <dgm:spPr/>
      <dgm:t>
        <a:bodyPr/>
        <a:lstStyle/>
        <a:p>
          <a:endParaRPr lang="en-US" sz="2800"/>
        </a:p>
      </dgm:t>
    </dgm:pt>
    <dgm:pt modelId="{1A279448-AF76-472F-9456-79394A39BA52}" type="parTrans" cxnId="{C5998201-54B7-4B2D-A7A0-1CEAAD3C783A}">
      <dgm:prSet/>
      <dgm:spPr/>
      <dgm:t>
        <a:bodyPr/>
        <a:lstStyle/>
        <a:p>
          <a:endParaRPr lang="en-US" sz="2800"/>
        </a:p>
      </dgm:t>
    </dgm:pt>
    <dgm:pt modelId="{AB417118-B6D3-40F2-B725-3B542E3C7D17}">
      <dgm:prSet custT="1"/>
      <dgm:spPr/>
      <dgm:t>
        <a:bodyPr/>
        <a:lstStyle/>
        <a:p>
          <a:r>
            <a:rPr lang="en-US" sz="1000" dirty="0" smtClean="0">
              <a:solidFill>
                <a:schemeClr val="tx1"/>
              </a:solidFill>
              <a:latin typeface="Tahoma" panose="020B0604030504040204" pitchFamily="34" charset="0"/>
              <a:ea typeface="Tahoma" panose="020B0604030504040204" pitchFamily="34" charset="0"/>
              <a:cs typeface="Tahoma" panose="020B0604030504040204" pitchFamily="34" charset="0"/>
            </a:rPr>
            <a:t> After the complaint has been resolved, any dispositions will be submitted to and reviewed by the Director.</a:t>
          </a:r>
          <a:endParaRPr lang="en-US" sz="1000" dirty="0">
            <a:solidFill>
              <a:schemeClr val="tx1"/>
            </a:solidFill>
            <a:latin typeface="Tahoma" panose="020B0604030504040204" pitchFamily="34" charset="0"/>
            <a:ea typeface="Tahoma" panose="020B0604030504040204" pitchFamily="34" charset="0"/>
            <a:cs typeface="Tahoma" panose="020B0604030504040204" pitchFamily="34" charset="0"/>
          </a:endParaRPr>
        </a:p>
      </dgm:t>
    </dgm:pt>
    <dgm:pt modelId="{9080AA32-3230-4DFB-8EE9-2AE0CCE4B77B}" type="parTrans" cxnId="{FAF6F7B3-060B-47B6-BD74-ADF1FFC9DA13}">
      <dgm:prSet/>
      <dgm:spPr/>
      <dgm:t>
        <a:bodyPr/>
        <a:lstStyle/>
        <a:p>
          <a:endParaRPr lang="en-US"/>
        </a:p>
      </dgm:t>
    </dgm:pt>
    <dgm:pt modelId="{607B5207-672F-48A2-96D0-2153B1C8381F}" type="sibTrans" cxnId="{FAF6F7B3-060B-47B6-BD74-ADF1FFC9DA13}">
      <dgm:prSet/>
      <dgm:spPr/>
      <dgm:t>
        <a:bodyPr/>
        <a:lstStyle/>
        <a:p>
          <a:endParaRPr lang="en-US"/>
        </a:p>
      </dgm:t>
    </dgm:pt>
    <dgm:pt modelId="{C5C3A45E-3867-431A-9195-F214CE4C3336}">
      <dgm:prSet custT="1"/>
      <dgm:spPr/>
      <dgm:t>
        <a:bodyPr/>
        <a:lstStyle/>
        <a:p>
          <a:r>
            <a:rPr lang="en-US" sz="1000" dirty="0" smtClean="0">
              <a:solidFill>
                <a:schemeClr val="tx1"/>
              </a:solidFill>
              <a:latin typeface="Tahoma" panose="020B0604030504040204" pitchFamily="34" charset="0"/>
              <a:ea typeface="Tahoma" panose="020B0604030504040204" pitchFamily="34" charset="0"/>
              <a:cs typeface="Tahoma" panose="020B0604030504040204" pitchFamily="34" charset="0"/>
            </a:rPr>
            <a:t> All complaints against enforcement officer will be held on file by the agency for at least 3 years from the date of disposition.</a:t>
          </a:r>
          <a:endParaRPr lang="en-US" sz="1000" dirty="0">
            <a:solidFill>
              <a:schemeClr val="tx1"/>
            </a:solidFill>
            <a:latin typeface="Tahoma" panose="020B0604030504040204" pitchFamily="34" charset="0"/>
            <a:ea typeface="Tahoma" panose="020B0604030504040204" pitchFamily="34" charset="0"/>
            <a:cs typeface="Tahoma" panose="020B0604030504040204" pitchFamily="34" charset="0"/>
          </a:endParaRPr>
        </a:p>
      </dgm:t>
    </dgm:pt>
    <dgm:pt modelId="{ABCECA39-FBBE-48E6-B35A-C2100C4BD486}" type="sibTrans" cxnId="{C5AE008D-C91A-4D45-B38A-B64D3A9B7E72}">
      <dgm:prSet/>
      <dgm:spPr/>
      <dgm:t>
        <a:bodyPr/>
        <a:lstStyle/>
        <a:p>
          <a:endParaRPr lang="en-US"/>
        </a:p>
      </dgm:t>
    </dgm:pt>
    <dgm:pt modelId="{AE99992C-849E-4C22-B4E3-831A246428CA}" type="parTrans" cxnId="{C5AE008D-C91A-4D45-B38A-B64D3A9B7E72}">
      <dgm:prSet/>
      <dgm:spPr/>
      <dgm:t>
        <a:bodyPr/>
        <a:lstStyle/>
        <a:p>
          <a:endParaRPr lang="en-US"/>
        </a:p>
      </dgm:t>
    </dgm:pt>
    <dgm:pt modelId="{876FFA19-D76C-4149-9266-5D257E0FE5B1}">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Tahoma" panose="020B0604030504040204" pitchFamily="34" charset="0"/>
              <a:ea typeface="Tahoma" panose="020B0604030504040204" pitchFamily="34" charset="0"/>
              <a:cs typeface="Tahoma" panose="020B0604030504040204" pitchFamily="34" charset="0"/>
            </a:rPr>
            <a:t> DFHV reviews and conducts  research on the complaint to determine if it is actionable.  If it is actionable, the respondent receives a request to participate in a constructive resolution meeting. </a:t>
          </a:r>
        </a:p>
        <a:p>
          <a:pPr marL="57150" indent="0" defTabSz="444500">
            <a:lnSpc>
              <a:spcPct val="90000"/>
            </a:lnSpc>
            <a:spcBef>
              <a:spcPct val="0"/>
            </a:spcBef>
            <a:spcAft>
              <a:spcPct val="15000"/>
            </a:spcAft>
            <a:buNone/>
          </a:pPr>
          <a:endParaRPr lang="en-US" sz="1000" dirty="0"/>
        </a:p>
      </dgm:t>
    </dgm:pt>
    <dgm:pt modelId="{BCA68F6B-CEF7-4328-879C-BB8FCFBB6563}" type="parTrans" cxnId="{7344D8BC-18CE-4E78-8699-E1311B11F56E}">
      <dgm:prSet/>
      <dgm:spPr/>
      <dgm:t>
        <a:bodyPr/>
        <a:lstStyle/>
        <a:p>
          <a:endParaRPr lang="en-US"/>
        </a:p>
      </dgm:t>
    </dgm:pt>
    <dgm:pt modelId="{37C27709-EB6D-4DC2-9503-0654F94B71F1}" type="sibTrans" cxnId="{7344D8BC-18CE-4E78-8699-E1311B11F56E}">
      <dgm:prSet/>
      <dgm:spPr/>
      <dgm:t>
        <a:bodyPr/>
        <a:lstStyle/>
        <a:p>
          <a:endParaRPr lang="en-US"/>
        </a:p>
      </dgm:t>
    </dgm:pt>
    <dgm:pt modelId="{00779C7F-F3E3-49F0-B075-A8AAC55C63D2}">
      <dgm:prSet phldrT="[Tex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n-US" sz="1000" dirty="0" smtClean="0">
              <a:solidFill>
                <a:schemeClr val="tx1"/>
              </a:solidFill>
              <a:latin typeface="Tahoma" panose="020B0604030504040204" pitchFamily="34" charset="0"/>
              <a:ea typeface="Tahoma" panose="020B0604030504040204" pitchFamily="34" charset="0"/>
              <a:cs typeface="Tahoma" panose="020B0604030504040204" pitchFamily="34" charset="0"/>
            </a:rPr>
            <a:t> If requested, meet with the complainant to discuss the matter further. </a:t>
          </a:r>
          <a:endParaRPr lang="en-US" sz="1000" dirty="0">
            <a:solidFill>
              <a:schemeClr val="tx1"/>
            </a:solidFill>
          </a:endParaRPr>
        </a:p>
      </dgm:t>
    </dgm:pt>
    <dgm:pt modelId="{9544DBDF-5B7C-4466-AE46-C43D9218FA1D}" type="parTrans" cxnId="{E305F5FB-B91A-4AFB-BC0E-8433758309AE}">
      <dgm:prSet/>
      <dgm:spPr/>
      <dgm:t>
        <a:bodyPr/>
        <a:lstStyle/>
        <a:p>
          <a:endParaRPr lang="en-US"/>
        </a:p>
      </dgm:t>
    </dgm:pt>
    <dgm:pt modelId="{615AD65E-6286-4084-BF21-EE9BDCF3489D}" type="sibTrans" cxnId="{E305F5FB-B91A-4AFB-BC0E-8433758309AE}">
      <dgm:prSet/>
      <dgm:spPr/>
      <dgm:t>
        <a:bodyPr/>
        <a:lstStyle/>
        <a:p>
          <a:endParaRPr lang="en-US"/>
        </a:p>
      </dgm:t>
    </dgm:pt>
    <dgm:pt modelId="{A9A44360-D132-4375-8A56-1750D3C9F1B3}" type="pres">
      <dgm:prSet presAssocID="{F62DCAEE-33A5-4D6C-BDAC-C68BDB16DC4A}" presName="Name0" presStyleCnt="0">
        <dgm:presLayoutVars>
          <dgm:dir/>
          <dgm:animLvl val="lvl"/>
          <dgm:resizeHandles val="exact"/>
        </dgm:presLayoutVars>
      </dgm:prSet>
      <dgm:spPr/>
      <dgm:t>
        <a:bodyPr/>
        <a:lstStyle/>
        <a:p>
          <a:endParaRPr lang="en-US"/>
        </a:p>
      </dgm:t>
    </dgm:pt>
    <dgm:pt modelId="{9F09FD20-9FE1-435C-8473-554BFCB53658}" type="pres">
      <dgm:prSet presAssocID="{3CB06F54-73EB-4821-B0C8-22286F784E6D}" presName="composite" presStyleCnt="0"/>
      <dgm:spPr/>
    </dgm:pt>
    <dgm:pt modelId="{2955FB38-810C-4EC8-8C64-3CB4C3406489}" type="pres">
      <dgm:prSet presAssocID="{3CB06F54-73EB-4821-B0C8-22286F784E6D}" presName="parTx" presStyleLbl="node1" presStyleIdx="0" presStyleCnt="5">
        <dgm:presLayoutVars>
          <dgm:chMax val="0"/>
          <dgm:chPref val="0"/>
          <dgm:bulletEnabled val="1"/>
        </dgm:presLayoutVars>
      </dgm:prSet>
      <dgm:spPr/>
      <dgm:t>
        <a:bodyPr/>
        <a:lstStyle/>
        <a:p>
          <a:endParaRPr lang="en-US"/>
        </a:p>
      </dgm:t>
    </dgm:pt>
    <dgm:pt modelId="{7FC82ACA-EAB2-435D-B64B-FACC276125EC}" type="pres">
      <dgm:prSet presAssocID="{3CB06F54-73EB-4821-B0C8-22286F784E6D}" presName="desTx" presStyleLbl="revTx" presStyleIdx="0" presStyleCnt="5" custLinFactNeighborX="6600" custLinFactNeighborY="521">
        <dgm:presLayoutVars>
          <dgm:bulletEnabled val="1"/>
        </dgm:presLayoutVars>
      </dgm:prSet>
      <dgm:spPr/>
      <dgm:t>
        <a:bodyPr/>
        <a:lstStyle/>
        <a:p>
          <a:endParaRPr lang="en-US"/>
        </a:p>
      </dgm:t>
    </dgm:pt>
    <dgm:pt modelId="{76018C93-73DA-4351-AB97-8BEC285EC765}" type="pres">
      <dgm:prSet presAssocID="{6A9CE2EF-850C-4DD4-91D0-130EB10E8074}" presName="space" presStyleCnt="0"/>
      <dgm:spPr/>
    </dgm:pt>
    <dgm:pt modelId="{ED0959CB-AB24-44BB-81D4-BF10C8CEC8D4}" type="pres">
      <dgm:prSet presAssocID="{12D94008-54B3-431A-B2BF-9537B8A42056}" presName="composite" presStyleCnt="0"/>
      <dgm:spPr/>
    </dgm:pt>
    <dgm:pt modelId="{775FB5A0-22B0-433E-9305-7D051DA3C1B2}" type="pres">
      <dgm:prSet presAssocID="{12D94008-54B3-431A-B2BF-9537B8A42056}" presName="parTx" presStyleLbl="node1" presStyleIdx="1" presStyleCnt="5">
        <dgm:presLayoutVars>
          <dgm:chMax val="0"/>
          <dgm:chPref val="0"/>
          <dgm:bulletEnabled val="1"/>
        </dgm:presLayoutVars>
      </dgm:prSet>
      <dgm:spPr/>
      <dgm:t>
        <a:bodyPr/>
        <a:lstStyle/>
        <a:p>
          <a:endParaRPr lang="en-US"/>
        </a:p>
      </dgm:t>
    </dgm:pt>
    <dgm:pt modelId="{2E8BC198-BFE9-4656-9DC4-30193C1AA59B}" type="pres">
      <dgm:prSet presAssocID="{12D94008-54B3-431A-B2BF-9537B8A42056}" presName="desTx" presStyleLbl="revTx" presStyleIdx="1" presStyleCnt="5" custScaleX="111909" custLinFactNeighborX="3250">
        <dgm:presLayoutVars>
          <dgm:bulletEnabled val="1"/>
        </dgm:presLayoutVars>
      </dgm:prSet>
      <dgm:spPr/>
      <dgm:t>
        <a:bodyPr/>
        <a:lstStyle/>
        <a:p>
          <a:endParaRPr lang="en-US"/>
        </a:p>
      </dgm:t>
    </dgm:pt>
    <dgm:pt modelId="{73FEF4F7-56E9-4F59-A2FC-AC86CA208B6F}" type="pres">
      <dgm:prSet presAssocID="{2F5A63FC-C594-4090-A2BC-A25864406268}" presName="space" presStyleCnt="0"/>
      <dgm:spPr/>
    </dgm:pt>
    <dgm:pt modelId="{81C1215F-908D-4650-BFEB-301DE5BA62CC}" type="pres">
      <dgm:prSet presAssocID="{6F3FA8DF-5298-42B0-A768-DEAC8BD85AFE}" presName="composite" presStyleCnt="0"/>
      <dgm:spPr/>
    </dgm:pt>
    <dgm:pt modelId="{FD4B2E72-7AFE-4434-95F9-089826CBF3E6}" type="pres">
      <dgm:prSet presAssocID="{6F3FA8DF-5298-42B0-A768-DEAC8BD85AFE}" presName="parTx" presStyleLbl="node1" presStyleIdx="2" presStyleCnt="5">
        <dgm:presLayoutVars>
          <dgm:chMax val="0"/>
          <dgm:chPref val="0"/>
          <dgm:bulletEnabled val="1"/>
        </dgm:presLayoutVars>
      </dgm:prSet>
      <dgm:spPr/>
      <dgm:t>
        <a:bodyPr/>
        <a:lstStyle/>
        <a:p>
          <a:endParaRPr lang="en-US"/>
        </a:p>
      </dgm:t>
    </dgm:pt>
    <dgm:pt modelId="{F8B8DC6E-C2CD-44D2-B54D-193378B649C2}" type="pres">
      <dgm:prSet presAssocID="{6F3FA8DF-5298-42B0-A768-DEAC8BD85AFE}" presName="desTx" presStyleLbl="revTx" presStyleIdx="2" presStyleCnt="5" custAng="0">
        <dgm:presLayoutVars>
          <dgm:bulletEnabled val="1"/>
        </dgm:presLayoutVars>
      </dgm:prSet>
      <dgm:spPr/>
      <dgm:t>
        <a:bodyPr/>
        <a:lstStyle/>
        <a:p>
          <a:endParaRPr lang="en-US"/>
        </a:p>
      </dgm:t>
    </dgm:pt>
    <dgm:pt modelId="{630BA525-A65F-43C6-8D01-D6EF84018BF7}" type="pres">
      <dgm:prSet presAssocID="{F61641B0-5371-4D14-90D8-7DC43504C64D}" presName="space" presStyleCnt="0"/>
      <dgm:spPr/>
    </dgm:pt>
    <dgm:pt modelId="{D14357F3-0025-439C-BA5E-24C222BAA3EF}" type="pres">
      <dgm:prSet presAssocID="{CD1531BF-E89E-4C61-B2F0-1367FC1AF167}" presName="composite" presStyleCnt="0"/>
      <dgm:spPr/>
    </dgm:pt>
    <dgm:pt modelId="{D3E8D1C7-D756-4340-B568-C57E0A3C1F53}" type="pres">
      <dgm:prSet presAssocID="{CD1531BF-E89E-4C61-B2F0-1367FC1AF167}" presName="parTx" presStyleLbl="node1" presStyleIdx="3" presStyleCnt="5">
        <dgm:presLayoutVars>
          <dgm:chMax val="0"/>
          <dgm:chPref val="0"/>
          <dgm:bulletEnabled val="1"/>
        </dgm:presLayoutVars>
      </dgm:prSet>
      <dgm:spPr/>
      <dgm:t>
        <a:bodyPr/>
        <a:lstStyle/>
        <a:p>
          <a:endParaRPr lang="en-US"/>
        </a:p>
      </dgm:t>
    </dgm:pt>
    <dgm:pt modelId="{C8A6EBBD-1CFB-4EBC-AC47-A6D7F6B653C1}" type="pres">
      <dgm:prSet presAssocID="{CD1531BF-E89E-4C61-B2F0-1367FC1AF167}" presName="desTx" presStyleLbl="revTx" presStyleIdx="3" presStyleCnt="5">
        <dgm:presLayoutVars>
          <dgm:bulletEnabled val="1"/>
        </dgm:presLayoutVars>
      </dgm:prSet>
      <dgm:spPr/>
      <dgm:t>
        <a:bodyPr/>
        <a:lstStyle/>
        <a:p>
          <a:endParaRPr lang="en-US"/>
        </a:p>
      </dgm:t>
    </dgm:pt>
    <dgm:pt modelId="{1D1F0467-F681-43CC-B52E-0C3910F99F1F}" type="pres">
      <dgm:prSet presAssocID="{445E1636-25E4-427E-BF72-4DD40824F233}" presName="space" presStyleCnt="0"/>
      <dgm:spPr/>
    </dgm:pt>
    <dgm:pt modelId="{49212AEC-83CB-466F-A8CE-32412A06104F}" type="pres">
      <dgm:prSet presAssocID="{10B774B0-C3EC-4D26-AB5D-7AB7C0A03836}" presName="composite" presStyleCnt="0"/>
      <dgm:spPr/>
    </dgm:pt>
    <dgm:pt modelId="{E76E3514-AD69-48BD-83B5-330FC11F4514}" type="pres">
      <dgm:prSet presAssocID="{10B774B0-C3EC-4D26-AB5D-7AB7C0A03836}" presName="parTx" presStyleLbl="node1" presStyleIdx="4" presStyleCnt="5" custScaleX="90835" custScaleY="100734" custLinFactNeighborX="-2226" custLinFactNeighborY="-2172">
        <dgm:presLayoutVars>
          <dgm:chMax val="0"/>
          <dgm:chPref val="0"/>
          <dgm:bulletEnabled val="1"/>
        </dgm:presLayoutVars>
      </dgm:prSet>
      <dgm:spPr/>
      <dgm:t>
        <a:bodyPr/>
        <a:lstStyle/>
        <a:p>
          <a:endParaRPr lang="en-US"/>
        </a:p>
      </dgm:t>
    </dgm:pt>
    <dgm:pt modelId="{1370C949-4F0B-4B3C-95C8-0052B8D2062C}" type="pres">
      <dgm:prSet presAssocID="{10B774B0-C3EC-4D26-AB5D-7AB7C0A03836}" presName="desTx" presStyleLbl="revTx" presStyleIdx="4" presStyleCnt="5">
        <dgm:presLayoutVars>
          <dgm:bulletEnabled val="1"/>
        </dgm:presLayoutVars>
      </dgm:prSet>
      <dgm:spPr/>
      <dgm:t>
        <a:bodyPr/>
        <a:lstStyle/>
        <a:p>
          <a:endParaRPr lang="en-US"/>
        </a:p>
      </dgm:t>
    </dgm:pt>
  </dgm:ptLst>
  <dgm:cxnLst>
    <dgm:cxn modelId="{D0AA2A6B-ADF5-42FA-8456-D694E9BA7C73}" srcId="{CD1531BF-E89E-4C61-B2F0-1367FC1AF167}" destId="{67A5B058-C7A0-495D-B996-A7A6C63AD3CC}" srcOrd="0" destOrd="0" parTransId="{C5FC6203-2866-4E35-ACE4-B6694CC0803A}" sibTransId="{A178F985-63C0-4A6A-BEE9-A5C09AF1D25D}"/>
    <dgm:cxn modelId="{A6024E09-60D4-4854-8480-8DCA24FB18FF}" type="presOf" srcId="{C5C3A45E-3867-431A-9195-F214CE4C3336}" destId="{1370C949-4F0B-4B3C-95C8-0052B8D2062C}" srcOrd="0" destOrd="1" presId="urn:microsoft.com/office/officeart/2005/8/layout/chevron1"/>
    <dgm:cxn modelId="{0760B577-066E-4EEF-BF5A-0C7B351E79DA}" srcId="{F62DCAEE-33A5-4D6C-BDAC-C68BDB16DC4A}" destId="{3CB06F54-73EB-4821-B0C8-22286F784E6D}" srcOrd="0" destOrd="0" parTransId="{53FD8E30-7EFD-45AF-A253-5BD76AB64501}" sibTransId="{6A9CE2EF-850C-4DD4-91D0-130EB10E8074}"/>
    <dgm:cxn modelId="{D4B8D597-3534-4FC2-BFB1-EEF4F3235BB1}" type="presOf" srcId="{AB417118-B6D3-40F2-B725-3B542E3C7D17}" destId="{1370C949-4F0B-4B3C-95C8-0052B8D2062C}" srcOrd="0" destOrd="0" presId="urn:microsoft.com/office/officeart/2005/8/layout/chevron1"/>
    <dgm:cxn modelId="{C5998201-54B7-4B2D-A7A0-1CEAAD3C783A}" srcId="{6F3FA8DF-5298-42B0-A768-DEAC8BD85AFE}" destId="{A629F526-BB5E-4CBB-BB38-CCE8219E62C1}" srcOrd="0" destOrd="0" parTransId="{1A279448-AF76-472F-9456-79394A39BA52}" sibTransId="{7C8F52DD-36A0-4D1A-B383-0A934511D7D5}"/>
    <dgm:cxn modelId="{C2D7CAE6-F504-4FA7-9EB9-7D69C1EFC53E}" srcId="{F62DCAEE-33A5-4D6C-BDAC-C68BDB16DC4A}" destId="{12D94008-54B3-431A-B2BF-9537B8A42056}" srcOrd="1" destOrd="0" parTransId="{09F48BF0-4AE8-45CA-AD9E-9B978CB2577E}" sibTransId="{2F5A63FC-C594-4090-A2BC-A25864406268}"/>
    <dgm:cxn modelId="{2008390F-F4A5-4A25-BA63-B2FC50E371D5}" type="presOf" srcId="{9A7A8809-465C-447F-9EE3-EF9EC9FACD25}" destId="{2E8BC198-BFE9-4656-9DC4-30193C1AA59B}" srcOrd="0" destOrd="2" presId="urn:microsoft.com/office/officeart/2005/8/layout/chevron1"/>
    <dgm:cxn modelId="{C5AE008D-C91A-4D45-B38A-B64D3A9B7E72}" srcId="{10B774B0-C3EC-4D26-AB5D-7AB7C0A03836}" destId="{C5C3A45E-3867-431A-9195-F214CE4C3336}" srcOrd="1" destOrd="0" parTransId="{AE99992C-849E-4C22-B4E3-831A246428CA}" sibTransId="{ABCECA39-FBBE-48E6-B35A-C2100C4BD486}"/>
    <dgm:cxn modelId="{7344D8BC-18CE-4E78-8699-E1311B11F56E}" srcId="{12D94008-54B3-431A-B2BF-9537B8A42056}" destId="{876FFA19-D76C-4149-9266-5D257E0FE5B1}" srcOrd="3" destOrd="0" parTransId="{BCA68F6B-CEF7-4328-879C-BB8FCFBB6563}" sibTransId="{37C27709-EB6D-4DC2-9503-0654F94B71F1}"/>
    <dgm:cxn modelId="{CD146D45-7182-492F-B8CC-9263F16727D8}" type="presOf" srcId="{C03F382C-A2A4-4A28-873B-17C237C933E7}" destId="{2E8BC198-BFE9-4656-9DC4-30193C1AA59B}" srcOrd="0" destOrd="0" presId="urn:microsoft.com/office/officeart/2005/8/layout/chevron1"/>
    <dgm:cxn modelId="{38F45E16-3AD9-42E9-85DE-BE3DDB2FC008}" type="presOf" srcId="{4BAB6F7E-8921-43C2-8EAD-645F4225C640}" destId="{7FC82ACA-EAB2-435D-B64B-FACC276125EC}" srcOrd="0" destOrd="0" presId="urn:microsoft.com/office/officeart/2005/8/layout/chevron1"/>
    <dgm:cxn modelId="{0D029C9E-43EA-40E0-B39C-6B4D8AFAEE8E}" type="presOf" srcId="{10B774B0-C3EC-4D26-AB5D-7AB7C0A03836}" destId="{E76E3514-AD69-48BD-83B5-330FC11F4514}" srcOrd="0" destOrd="0" presId="urn:microsoft.com/office/officeart/2005/8/layout/chevron1"/>
    <dgm:cxn modelId="{9D187515-F27D-410A-A791-41D618A30E63}" srcId="{12D94008-54B3-431A-B2BF-9537B8A42056}" destId="{9A7A8809-465C-447F-9EE3-EF9EC9FACD25}" srcOrd="2" destOrd="0" parTransId="{346D6304-5059-494F-87BE-8D6B6D5BA470}" sibTransId="{F91506F7-F6C9-4D04-B535-D80BC2A6FE58}"/>
    <dgm:cxn modelId="{859F0430-6D96-46FC-83EE-EE52608F046E}" type="presOf" srcId="{67A5B058-C7A0-495D-B996-A7A6C63AD3CC}" destId="{C8A6EBBD-1CFB-4EBC-AC47-A6D7F6B653C1}" srcOrd="0" destOrd="0" presId="urn:microsoft.com/office/officeart/2005/8/layout/chevron1"/>
    <dgm:cxn modelId="{46920479-CF67-490F-AB1A-40F2F0EDCFB6}" srcId="{F62DCAEE-33A5-4D6C-BDAC-C68BDB16DC4A}" destId="{CD1531BF-E89E-4C61-B2F0-1367FC1AF167}" srcOrd="3" destOrd="0" parTransId="{0C09FF87-C5E8-451B-91CD-159BAA585067}" sibTransId="{445E1636-25E4-427E-BF72-4DD40824F233}"/>
    <dgm:cxn modelId="{36BCF9BC-0546-4FFE-91D2-E6AFB9E0C7D6}" type="presOf" srcId="{B1E39AB0-D4DA-4CFA-B1D5-D8959D72F837}" destId="{F8B8DC6E-C2CD-44D2-B54D-193378B649C2}" srcOrd="0" destOrd="1" presId="urn:microsoft.com/office/officeart/2005/8/layout/chevron1"/>
    <dgm:cxn modelId="{E305F5FB-B91A-4AFB-BC0E-8433758309AE}" srcId="{12D94008-54B3-431A-B2BF-9537B8A42056}" destId="{00779C7F-F3E3-49F0-B075-A8AAC55C63D2}" srcOrd="1" destOrd="0" parTransId="{9544DBDF-5B7C-4466-AE46-C43D9218FA1D}" sibTransId="{615AD65E-6286-4084-BF21-EE9BDCF3489D}"/>
    <dgm:cxn modelId="{14BFEDBE-70BC-44B5-81D3-C863A33E5B46}" srcId="{3CB06F54-73EB-4821-B0C8-22286F784E6D}" destId="{4BAB6F7E-8921-43C2-8EAD-645F4225C640}" srcOrd="0" destOrd="0" parTransId="{AC686423-C3F7-44ED-B875-9A901CC49FF3}" sibTransId="{3B508E0E-7A81-41EB-9AB3-0DFA5CD9E68C}"/>
    <dgm:cxn modelId="{DB9FABF5-97DE-456D-8CB8-2DF8DF47EA6E}" type="presOf" srcId="{A629F526-BB5E-4CBB-BB38-CCE8219E62C1}" destId="{F8B8DC6E-C2CD-44D2-B54D-193378B649C2}" srcOrd="0" destOrd="0" presId="urn:microsoft.com/office/officeart/2005/8/layout/chevron1"/>
    <dgm:cxn modelId="{75CE41D5-3C2C-4B9D-8F62-0477FA8EF6A7}" type="presOf" srcId="{F62DCAEE-33A5-4D6C-BDAC-C68BDB16DC4A}" destId="{A9A44360-D132-4375-8A56-1750D3C9F1B3}" srcOrd="0" destOrd="0" presId="urn:microsoft.com/office/officeart/2005/8/layout/chevron1"/>
    <dgm:cxn modelId="{28AB345D-C003-4552-8418-E6563308FB62}" srcId="{12D94008-54B3-431A-B2BF-9537B8A42056}" destId="{C03F382C-A2A4-4A28-873B-17C237C933E7}" srcOrd="0" destOrd="0" parTransId="{10F92A99-1A37-40B2-9883-B886BC022A27}" sibTransId="{C1C57283-E4F3-435C-A4A0-68E5FFCA6B3C}"/>
    <dgm:cxn modelId="{85F80029-7270-4448-9889-483BB7276BA3}" srcId="{6F3FA8DF-5298-42B0-A768-DEAC8BD85AFE}" destId="{B1E39AB0-D4DA-4CFA-B1D5-D8959D72F837}" srcOrd="1" destOrd="0" parTransId="{71A276DA-1E0B-491B-8709-26C7742F2E7C}" sibTransId="{E9BAB0CD-39D3-4CA6-927C-3480713E4A25}"/>
    <dgm:cxn modelId="{FAF6F7B3-060B-47B6-BD74-ADF1FFC9DA13}" srcId="{10B774B0-C3EC-4D26-AB5D-7AB7C0A03836}" destId="{AB417118-B6D3-40F2-B725-3B542E3C7D17}" srcOrd="0" destOrd="0" parTransId="{9080AA32-3230-4DFB-8EE9-2AE0CCE4B77B}" sibTransId="{607B5207-672F-48A2-96D0-2153B1C8381F}"/>
    <dgm:cxn modelId="{29A63171-ADE3-4E1C-8E3E-9FDBA4F16130}" type="presOf" srcId="{00779C7F-F3E3-49F0-B075-A8AAC55C63D2}" destId="{2E8BC198-BFE9-4656-9DC4-30193C1AA59B}" srcOrd="0" destOrd="1" presId="urn:microsoft.com/office/officeart/2005/8/layout/chevron1"/>
    <dgm:cxn modelId="{B9E5C911-AB66-4612-8134-5D22D039654B}" type="presOf" srcId="{3CB06F54-73EB-4821-B0C8-22286F784E6D}" destId="{2955FB38-810C-4EC8-8C64-3CB4C3406489}" srcOrd="0" destOrd="0" presId="urn:microsoft.com/office/officeart/2005/8/layout/chevron1"/>
    <dgm:cxn modelId="{F8514F8A-913B-44FC-8AFF-6EF5828C14AF}" type="presOf" srcId="{CD1531BF-E89E-4C61-B2F0-1367FC1AF167}" destId="{D3E8D1C7-D756-4340-B568-C57E0A3C1F53}" srcOrd="0" destOrd="0" presId="urn:microsoft.com/office/officeart/2005/8/layout/chevron1"/>
    <dgm:cxn modelId="{A496F85D-B73A-452C-B4CC-C4A0A4E27C49}" type="presOf" srcId="{12D94008-54B3-431A-B2BF-9537B8A42056}" destId="{775FB5A0-22B0-433E-9305-7D051DA3C1B2}" srcOrd="0" destOrd="0" presId="urn:microsoft.com/office/officeart/2005/8/layout/chevron1"/>
    <dgm:cxn modelId="{F06980CB-DEEB-43E7-B3CA-F90D809E5EEC}" type="presOf" srcId="{876FFA19-D76C-4149-9266-5D257E0FE5B1}" destId="{2E8BC198-BFE9-4656-9DC4-30193C1AA59B}" srcOrd="0" destOrd="3" presId="urn:microsoft.com/office/officeart/2005/8/layout/chevron1"/>
    <dgm:cxn modelId="{4A2823FC-459C-4AA5-AC64-5103DC0E3B06}" type="presOf" srcId="{6F3FA8DF-5298-42B0-A768-DEAC8BD85AFE}" destId="{FD4B2E72-7AFE-4434-95F9-089826CBF3E6}" srcOrd="0" destOrd="0" presId="urn:microsoft.com/office/officeart/2005/8/layout/chevron1"/>
    <dgm:cxn modelId="{670C46CC-A415-4EE6-816A-7505A85875AF}" srcId="{F62DCAEE-33A5-4D6C-BDAC-C68BDB16DC4A}" destId="{6F3FA8DF-5298-42B0-A768-DEAC8BD85AFE}" srcOrd="2" destOrd="0" parTransId="{A3EBD041-4D65-433A-AD39-7507006B4BA5}" sibTransId="{F61641B0-5371-4D14-90D8-7DC43504C64D}"/>
    <dgm:cxn modelId="{6E3FF505-E178-4875-A4ED-133FB3EED9B5}" srcId="{F62DCAEE-33A5-4D6C-BDAC-C68BDB16DC4A}" destId="{10B774B0-C3EC-4D26-AB5D-7AB7C0A03836}" srcOrd="4" destOrd="0" parTransId="{448E2EAB-3C62-41EC-AF49-7229EF23F16D}" sibTransId="{ADA8580B-AD85-4F4B-BFF9-B84371C59E01}"/>
    <dgm:cxn modelId="{056BA2D5-BE41-472D-9252-14AECA504DAD}" type="presParOf" srcId="{A9A44360-D132-4375-8A56-1750D3C9F1B3}" destId="{9F09FD20-9FE1-435C-8473-554BFCB53658}" srcOrd="0" destOrd="0" presId="urn:microsoft.com/office/officeart/2005/8/layout/chevron1"/>
    <dgm:cxn modelId="{D35C9C82-999F-4DA2-95CB-39F0D388AAC5}" type="presParOf" srcId="{9F09FD20-9FE1-435C-8473-554BFCB53658}" destId="{2955FB38-810C-4EC8-8C64-3CB4C3406489}" srcOrd="0" destOrd="0" presId="urn:microsoft.com/office/officeart/2005/8/layout/chevron1"/>
    <dgm:cxn modelId="{5396211E-CDCA-471E-BCA3-26C89E23560A}" type="presParOf" srcId="{9F09FD20-9FE1-435C-8473-554BFCB53658}" destId="{7FC82ACA-EAB2-435D-B64B-FACC276125EC}" srcOrd="1" destOrd="0" presId="urn:microsoft.com/office/officeart/2005/8/layout/chevron1"/>
    <dgm:cxn modelId="{5B8C396D-D535-40F6-921E-A9D25732324D}" type="presParOf" srcId="{A9A44360-D132-4375-8A56-1750D3C9F1B3}" destId="{76018C93-73DA-4351-AB97-8BEC285EC765}" srcOrd="1" destOrd="0" presId="urn:microsoft.com/office/officeart/2005/8/layout/chevron1"/>
    <dgm:cxn modelId="{A230BBDB-B1DF-4E3C-BD76-F81C1EC41C6C}" type="presParOf" srcId="{A9A44360-D132-4375-8A56-1750D3C9F1B3}" destId="{ED0959CB-AB24-44BB-81D4-BF10C8CEC8D4}" srcOrd="2" destOrd="0" presId="urn:microsoft.com/office/officeart/2005/8/layout/chevron1"/>
    <dgm:cxn modelId="{D0D5731B-E13B-41EB-90E5-A6FE2AEE6A85}" type="presParOf" srcId="{ED0959CB-AB24-44BB-81D4-BF10C8CEC8D4}" destId="{775FB5A0-22B0-433E-9305-7D051DA3C1B2}" srcOrd="0" destOrd="0" presId="urn:microsoft.com/office/officeart/2005/8/layout/chevron1"/>
    <dgm:cxn modelId="{0B77FCEA-528E-4A6D-AB1B-88AC93098791}" type="presParOf" srcId="{ED0959CB-AB24-44BB-81D4-BF10C8CEC8D4}" destId="{2E8BC198-BFE9-4656-9DC4-30193C1AA59B}" srcOrd="1" destOrd="0" presId="urn:microsoft.com/office/officeart/2005/8/layout/chevron1"/>
    <dgm:cxn modelId="{AEB1D703-45B8-4A47-8517-F9D03578343A}" type="presParOf" srcId="{A9A44360-D132-4375-8A56-1750D3C9F1B3}" destId="{73FEF4F7-56E9-4F59-A2FC-AC86CA208B6F}" srcOrd="3" destOrd="0" presId="urn:microsoft.com/office/officeart/2005/8/layout/chevron1"/>
    <dgm:cxn modelId="{7518F236-91D8-422E-AF88-5AE7873CCD00}" type="presParOf" srcId="{A9A44360-D132-4375-8A56-1750D3C9F1B3}" destId="{81C1215F-908D-4650-BFEB-301DE5BA62CC}" srcOrd="4" destOrd="0" presId="urn:microsoft.com/office/officeart/2005/8/layout/chevron1"/>
    <dgm:cxn modelId="{DD079FA1-9D72-4015-B88C-8327FF68DCBE}" type="presParOf" srcId="{81C1215F-908D-4650-BFEB-301DE5BA62CC}" destId="{FD4B2E72-7AFE-4434-95F9-089826CBF3E6}" srcOrd="0" destOrd="0" presId="urn:microsoft.com/office/officeart/2005/8/layout/chevron1"/>
    <dgm:cxn modelId="{311B32E7-6148-4B56-9946-78F14C32951E}" type="presParOf" srcId="{81C1215F-908D-4650-BFEB-301DE5BA62CC}" destId="{F8B8DC6E-C2CD-44D2-B54D-193378B649C2}" srcOrd="1" destOrd="0" presId="urn:microsoft.com/office/officeart/2005/8/layout/chevron1"/>
    <dgm:cxn modelId="{345DBF3F-7657-4DDA-9CEA-3A2762F046C4}" type="presParOf" srcId="{A9A44360-D132-4375-8A56-1750D3C9F1B3}" destId="{630BA525-A65F-43C6-8D01-D6EF84018BF7}" srcOrd="5" destOrd="0" presId="urn:microsoft.com/office/officeart/2005/8/layout/chevron1"/>
    <dgm:cxn modelId="{11D6C266-4BCF-4E61-B33A-283819E0291C}" type="presParOf" srcId="{A9A44360-D132-4375-8A56-1750D3C9F1B3}" destId="{D14357F3-0025-439C-BA5E-24C222BAA3EF}" srcOrd="6" destOrd="0" presId="urn:microsoft.com/office/officeart/2005/8/layout/chevron1"/>
    <dgm:cxn modelId="{F309BDDB-E2C8-4C9D-82FB-A66DDF3B82A8}" type="presParOf" srcId="{D14357F3-0025-439C-BA5E-24C222BAA3EF}" destId="{D3E8D1C7-D756-4340-B568-C57E0A3C1F53}" srcOrd="0" destOrd="0" presId="urn:microsoft.com/office/officeart/2005/8/layout/chevron1"/>
    <dgm:cxn modelId="{8987E10D-721E-4596-A5F4-29D71E08254B}" type="presParOf" srcId="{D14357F3-0025-439C-BA5E-24C222BAA3EF}" destId="{C8A6EBBD-1CFB-4EBC-AC47-A6D7F6B653C1}" srcOrd="1" destOrd="0" presId="urn:microsoft.com/office/officeart/2005/8/layout/chevron1"/>
    <dgm:cxn modelId="{2244867F-6030-41B4-86FA-5338341A4FE1}" type="presParOf" srcId="{A9A44360-D132-4375-8A56-1750D3C9F1B3}" destId="{1D1F0467-F681-43CC-B52E-0C3910F99F1F}" srcOrd="7" destOrd="0" presId="urn:microsoft.com/office/officeart/2005/8/layout/chevron1"/>
    <dgm:cxn modelId="{99D59227-762C-48B3-906C-5736E419E4DE}" type="presParOf" srcId="{A9A44360-D132-4375-8A56-1750D3C9F1B3}" destId="{49212AEC-83CB-466F-A8CE-32412A06104F}" srcOrd="8" destOrd="0" presId="urn:microsoft.com/office/officeart/2005/8/layout/chevron1"/>
    <dgm:cxn modelId="{FBFB0CE2-E4AF-41C4-83E0-A344DBA49377}" type="presParOf" srcId="{49212AEC-83CB-466F-A8CE-32412A06104F}" destId="{E76E3514-AD69-48BD-83B5-330FC11F4514}" srcOrd="0" destOrd="0" presId="urn:microsoft.com/office/officeart/2005/8/layout/chevron1"/>
    <dgm:cxn modelId="{9AF0D787-4E5D-4F36-B7E9-0DD3A07B83B2}" type="presParOf" srcId="{49212AEC-83CB-466F-A8CE-32412A06104F}" destId="{1370C949-4F0B-4B3C-95C8-0052B8D2062C}" srcOrd="1" destOrd="0" presId="urn:microsoft.com/office/officeart/2005/8/layout/chevron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55FB38-810C-4EC8-8C64-3CB4C3406489}">
      <dsp:nvSpPr>
        <dsp:cNvPr id="0" name=""/>
        <dsp:cNvSpPr/>
      </dsp:nvSpPr>
      <dsp:spPr>
        <a:xfrm>
          <a:off x="2371" y="165959"/>
          <a:ext cx="1996495" cy="648000"/>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006" tIns="14669" rIns="14669" bIns="14669" numCol="1" spcCol="1270" anchor="ctr" anchorCtr="0">
          <a:noAutofit/>
        </a:bodyPr>
        <a:lstStyle/>
        <a:p>
          <a:pPr lvl="0" algn="ctr" defTabSz="466725">
            <a:lnSpc>
              <a:spcPct val="90000"/>
            </a:lnSpc>
            <a:spcBef>
              <a:spcPct val="0"/>
            </a:spcBef>
            <a:spcAft>
              <a:spcPct val="35000"/>
            </a:spcAft>
          </a:pPr>
          <a:r>
            <a:rPr lang="en-US" sz="1050" b="1" u="sng" kern="1200" dirty="0" smtClean="0">
              <a:latin typeface="Tahoma" panose="020B0604030504040204" pitchFamily="34" charset="0"/>
              <a:ea typeface="Tahoma" panose="020B0604030504040204" pitchFamily="34" charset="0"/>
              <a:cs typeface="Tahoma" panose="020B0604030504040204" pitchFamily="34" charset="0"/>
            </a:rPr>
            <a:t>Acknowledgement Stage</a:t>
          </a:r>
          <a:endParaRPr lang="en-US" sz="1050" kern="1200" dirty="0"/>
        </a:p>
      </dsp:txBody>
      <dsp:txXfrm>
        <a:off x="326371" y="165959"/>
        <a:ext cx="1348495" cy="648000"/>
      </dsp:txXfrm>
    </dsp:sp>
    <dsp:sp modelId="{7FC82ACA-EAB2-435D-B64B-FACC276125EC}">
      <dsp:nvSpPr>
        <dsp:cNvPr id="0" name=""/>
        <dsp:cNvSpPr/>
      </dsp:nvSpPr>
      <dsp:spPr>
        <a:xfrm>
          <a:off x="107786" y="912683"/>
          <a:ext cx="1597196" cy="340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latin typeface="Tahoma" panose="020B0604030504040204" pitchFamily="34" charset="0"/>
              <a:ea typeface="Tahoma" panose="020B0604030504040204" pitchFamily="34" charset="0"/>
              <a:cs typeface="Tahoma" panose="020B0604030504040204" pitchFamily="34" charset="0"/>
            </a:rPr>
            <a:t> </a:t>
          </a:r>
          <a:r>
            <a:rPr lang="en-US" sz="10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Upon receipt of a complaint:</a:t>
          </a:r>
          <a:endParaRPr lang="en-US" sz="1000" kern="1200" dirty="0">
            <a:solidFill>
              <a:schemeClr val="tx1"/>
            </a:solidFill>
          </a:endParaRPr>
        </a:p>
      </dsp:txBody>
      <dsp:txXfrm>
        <a:off x="107786" y="912683"/>
        <a:ext cx="1597196" cy="3402000"/>
      </dsp:txXfrm>
    </dsp:sp>
    <dsp:sp modelId="{775FB5A0-22B0-433E-9305-7D051DA3C1B2}">
      <dsp:nvSpPr>
        <dsp:cNvPr id="0" name=""/>
        <dsp:cNvSpPr/>
      </dsp:nvSpPr>
      <dsp:spPr>
        <a:xfrm>
          <a:off x="1877972" y="165959"/>
          <a:ext cx="1996495" cy="648000"/>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006" tIns="14669" rIns="14669" bIns="14669" numCol="1" spcCol="1270" anchor="ctr" anchorCtr="0">
          <a:noAutofit/>
        </a:bodyPr>
        <a:lstStyle/>
        <a:p>
          <a:pPr lvl="0" algn="ctr" defTabSz="466725">
            <a:lnSpc>
              <a:spcPct val="90000"/>
            </a:lnSpc>
            <a:spcBef>
              <a:spcPct val="0"/>
            </a:spcBef>
            <a:spcAft>
              <a:spcPct val="35000"/>
            </a:spcAft>
          </a:pPr>
          <a:r>
            <a:rPr lang="en-US" sz="1050" b="1" u="sng" kern="1200" dirty="0" smtClean="0">
              <a:latin typeface="Tahoma" panose="020B0604030504040204" pitchFamily="34" charset="0"/>
              <a:ea typeface="Tahoma" panose="020B0604030504040204" pitchFamily="34" charset="0"/>
              <a:cs typeface="Tahoma" panose="020B0604030504040204" pitchFamily="34" charset="0"/>
            </a:rPr>
            <a:t>Investigation Stage</a:t>
          </a:r>
          <a:endParaRPr lang="en-US" sz="1050" kern="1200" dirty="0"/>
        </a:p>
      </dsp:txBody>
      <dsp:txXfrm>
        <a:off x="2201972" y="165959"/>
        <a:ext cx="1348495" cy="648000"/>
      </dsp:txXfrm>
    </dsp:sp>
    <dsp:sp modelId="{2E8BC198-BFE9-4656-9DC4-30193C1AA59B}">
      <dsp:nvSpPr>
        <dsp:cNvPr id="0" name=""/>
        <dsp:cNvSpPr/>
      </dsp:nvSpPr>
      <dsp:spPr>
        <a:xfrm>
          <a:off x="1834775" y="894959"/>
          <a:ext cx="1787406" cy="340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marR="0" lvl="1" indent="0" algn="l" defTabSz="914400" eaLnBrk="1" fontAlgn="auto" latinLnBrk="0" hangingPunct="1">
            <a:lnSpc>
              <a:spcPct val="100000"/>
            </a:lnSpc>
            <a:spcBef>
              <a:spcPct val="0"/>
            </a:spcBef>
            <a:spcAft>
              <a:spcPts val="0"/>
            </a:spcAft>
            <a:buClrTx/>
            <a:buSzTx/>
            <a:buFontTx/>
            <a:buChar char="••"/>
            <a:tabLst/>
            <a:defRPr/>
          </a:pPr>
          <a:r>
            <a:rPr lang="en-US" sz="10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 The complainant is strongly encouraged to provide requested information in a timely manner to complete the investigation.</a:t>
          </a:r>
          <a:endParaRPr lang="en-US" sz="1000" kern="1200" dirty="0">
            <a:solidFill>
              <a:schemeClr val="tx1"/>
            </a:solidFill>
          </a:endParaRPr>
        </a:p>
        <a:p>
          <a:pPr marL="0" marR="0" lvl="1" indent="0" algn="l" defTabSz="914400" eaLnBrk="1" fontAlgn="auto" latinLnBrk="0" hangingPunct="1">
            <a:lnSpc>
              <a:spcPct val="100000"/>
            </a:lnSpc>
            <a:spcBef>
              <a:spcPct val="0"/>
            </a:spcBef>
            <a:spcAft>
              <a:spcPts val="0"/>
            </a:spcAft>
            <a:buClrTx/>
            <a:buSzTx/>
            <a:buFontTx/>
            <a:buChar char="••"/>
            <a:tabLst/>
            <a:defRPr/>
          </a:pPr>
          <a:r>
            <a:rPr lang="en-US" sz="10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 If requested, meet with the complainant to discuss the matter further. </a:t>
          </a:r>
          <a:endParaRPr lang="en-US" sz="1000" kern="1200" dirty="0">
            <a:solidFill>
              <a:schemeClr val="tx1"/>
            </a:solidFill>
          </a:endParaRPr>
        </a:p>
        <a:p>
          <a:pPr marL="0" marR="0" lvl="1" indent="0" algn="l" defTabSz="914400" eaLnBrk="1" fontAlgn="auto" latinLnBrk="0" hangingPunct="1">
            <a:lnSpc>
              <a:spcPct val="100000"/>
            </a:lnSpc>
            <a:spcBef>
              <a:spcPct val="0"/>
            </a:spcBef>
            <a:spcAft>
              <a:spcPts val="0"/>
            </a:spcAft>
            <a:buClrTx/>
            <a:buSzTx/>
            <a:buFontTx/>
            <a:buChar char="••"/>
            <a:tabLst/>
            <a:defRPr/>
          </a:pPr>
          <a:r>
            <a:rPr lang="en-US" sz="10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 Respondent is given 48 hours to respond to the complaint, with a detailed accounting of the facts.</a:t>
          </a:r>
          <a:endParaRPr lang="en-US" sz="1000" kern="1200" dirty="0">
            <a:solidFill>
              <a:schemeClr val="tx1"/>
            </a:solidFill>
          </a:endParaRPr>
        </a:p>
        <a:p>
          <a:pPr marL="0" marR="0" lvl="1" indent="0" algn="l" defTabSz="914400" eaLnBrk="1" fontAlgn="auto" latinLnBrk="0" hangingPunct="1">
            <a:lnSpc>
              <a:spcPct val="100000"/>
            </a:lnSpc>
            <a:spcBef>
              <a:spcPct val="0"/>
            </a:spcBef>
            <a:spcAft>
              <a:spcPts val="0"/>
            </a:spcAft>
            <a:buClrTx/>
            <a:buSzTx/>
            <a:buFontTx/>
            <a:buChar char="••"/>
            <a:tabLst/>
            <a:defRPr/>
          </a:pPr>
          <a:r>
            <a:rPr lang="en-US" sz="10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 DFHV reviews and conducts  research on the complaint to determine if it is actionable.  If it is actionable, the respondent receives a request to participate in a constructive resolution meeting. </a:t>
          </a:r>
        </a:p>
        <a:p>
          <a:pPr marL="57150" lvl="1" indent="0" algn="l" defTabSz="444500">
            <a:lnSpc>
              <a:spcPct val="90000"/>
            </a:lnSpc>
            <a:spcBef>
              <a:spcPct val="0"/>
            </a:spcBef>
            <a:spcAft>
              <a:spcPct val="15000"/>
            </a:spcAft>
            <a:buChar char="••"/>
          </a:pPr>
          <a:endParaRPr lang="en-US" sz="1000" kern="1200" dirty="0"/>
        </a:p>
      </dsp:txBody>
      <dsp:txXfrm>
        <a:off x="1834775" y="894959"/>
        <a:ext cx="1787406" cy="3402000"/>
      </dsp:txXfrm>
    </dsp:sp>
    <dsp:sp modelId="{FD4B2E72-7AFE-4434-95F9-089826CBF3E6}">
      <dsp:nvSpPr>
        <dsp:cNvPr id="0" name=""/>
        <dsp:cNvSpPr/>
      </dsp:nvSpPr>
      <dsp:spPr>
        <a:xfrm>
          <a:off x="3658467" y="165959"/>
          <a:ext cx="1996495" cy="648000"/>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006" tIns="14669" rIns="14669" bIns="14669" numCol="1" spcCol="1270" anchor="ctr" anchorCtr="0">
          <a:noAutofit/>
        </a:bodyPr>
        <a:lstStyle/>
        <a:p>
          <a:pPr lvl="0" algn="ctr" defTabSz="466725">
            <a:lnSpc>
              <a:spcPct val="90000"/>
            </a:lnSpc>
            <a:spcBef>
              <a:spcPct val="0"/>
            </a:spcBef>
            <a:spcAft>
              <a:spcPct val="35000"/>
            </a:spcAft>
          </a:pPr>
          <a:r>
            <a:rPr lang="en-US" sz="1050" b="1" u="sng" kern="1200" dirty="0" smtClean="0">
              <a:latin typeface="Tahoma" panose="020B0604030504040204" pitchFamily="34" charset="0"/>
              <a:ea typeface="Tahoma" panose="020B0604030504040204" pitchFamily="34" charset="0"/>
              <a:cs typeface="Tahoma" panose="020B0604030504040204" pitchFamily="34" charset="0"/>
            </a:rPr>
            <a:t>Constructive Resolution Meeting Stage</a:t>
          </a:r>
          <a:endParaRPr lang="en-US" sz="1050" kern="1200" dirty="0"/>
        </a:p>
      </dsp:txBody>
      <dsp:txXfrm>
        <a:off x="3982467" y="165959"/>
        <a:ext cx="1348495" cy="648000"/>
      </dsp:txXfrm>
    </dsp:sp>
    <dsp:sp modelId="{F8B8DC6E-C2CD-44D2-B54D-193378B649C2}">
      <dsp:nvSpPr>
        <dsp:cNvPr id="0" name=""/>
        <dsp:cNvSpPr/>
      </dsp:nvSpPr>
      <dsp:spPr>
        <a:xfrm>
          <a:off x="3658467" y="894959"/>
          <a:ext cx="1597196" cy="340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latin typeface="Tahoma" panose="020B0604030504040204" pitchFamily="34" charset="0"/>
              <a:ea typeface="Tahoma" panose="020B0604030504040204" pitchFamily="34" charset="0"/>
              <a:cs typeface="Tahoma" panose="020B0604030504040204" pitchFamily="34" charset="0"/>
            </a:rPr>
            <a:t> If the complaint is deemed actionable, the DFHV schedules  a constructive resolution meeting with the respondent to discuss  the complaint.  </a:t>
          </a:r>
          <a:endParaRPr lang="en-US" sz="1000" kern="1200" dirty="0"/>
        </a:p>
        <a:p>
          <a:pPr marL="57150" lvl="1" indent="-57150" algn="l" defTabSz="444500">
            <a:lnSpc>
              <a:spcPct val="90000"/>
            </a:lnSpc>
            <a:spcBef>
              <a:spcPct val="0"/>
            </a:spcBef>
            <a:spcAft>
              <a:spcPct val="15000"/>
            </a:spcAft>
            <a:buChar char="••"/>
          </a:pPr>
          <a:r>
            <a:rPr lang="en-US" sz="1000" kern="1200" dirty="0" smtClean="0">
              <a:latin typeface="Tahoma" panose="020B0604030504040204" pitchFamily="34" charset="0"/>
              <a:ea typeface="Tahoma" panose="020B0604030504040204" pitchFamily="34" charset="0"/>
              <a:cs typeface="Tahoma" panose="020B0604030504040204" pitchFamily="34" charset="0"/>
            </a:rPr>
            <a:t> During the resolution meeting, the complainant’s identity remains protected. </a:t>
          </a:r>
          <a:endParaRPr lang="en-US" sz="1000" kern="1200" dirty="0"/>
        </a:p>
      </dsp:txBody>
      <dsp:txXfrm>
        <a:off x="3658467" y="894959"/>
        <a:ext cx="1597196" cy="3402000"/>
      </dsp:txXfrm>
    </dsp:sp>
    <dsp:sp modelId="{D3E8D1C7-D756-4340-B568-C57E0A3C1F53}">
      <dsp:nvSpPr>
        <dsp:cNvPr id="0" name=""/>
        <dsp:cNvSpPr/>
      </dsp:nvSpPr>
      <dsp:spPr>
        <a:xfrm>
          <a:off x="5438962" y="165959"/>
          <a:ext cx="1996495" cy="648000"/>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006" tIns="14669" rIns="14669" bIns="14669" numCol="1" spcCol="1270" anchor="ctr" anchorCtr="0">
          <a:noAutofit/>
        </a:bodyPr>
        <a:lstStyle/>
        <a:p>
          <a:pPr lvl="0" algn="ctr" defTabSz="466725">
            <a:lnSpc>
              <a:spcPct val="90000"/>
            </a:lnSpc>
            <a:spcBef>
              <a:spcPct val="0"/>
            </a:spcBef>
            <a:spcAft>
              <a:spcPct val="35000"/>
            </a:spcAft>
          </a:pPr>
          <a:r>
            <a:rPr lang="en-US" sz="1050" b="1" u="sng" kern="1200" dirty="0" smtClean="0">
              <a:latin typeface="Tahoma" panose="020B0604030504040204" pitchFamily="34" charset="0"/>
              <a:ea typeface="Tahoma" panose="020B0604030504040204" pitchFamily="34" charset="0"/>
              <a:cs typeface="Tahoma" panose="020B0604030504040204" pitchFamily="34" charset="0"/>
            </a:rPr>
            <a:t>Resolution and Disposition Stage </a:t>
          </a:r>
          <a:endParaRPr lang="en-US" sz="1100" kern="1200" dirty="0"/>
        </a:p>
      </dsp:txBody>
      <dsp:txXfrm>
        <a:off x="5762962" y="165959"/>
        <a:ext cx="1348495" cy="648000"/>
      </dsp:txXfrm>
    </dsp:sp>
    <dsp:sp modelId="{C8A6EBBD-1CFB-4EBC-AC47-A6D7F6B653C1}">
      <dsp:nvSpPr>
        <dsp:cNvPr id="0" name=""/>
        <dsp:cNvSpPr/>
      </dsp:nvSpPr>
      <dsp:spPr>
        <a:xfrm>
          <a:off x="5438962" y="894959"/>
          <a:ext cx="1597196" cy="340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latin typeface="Tahoma" panose="020B0604030504040204" pitchFamily="34" charset="0"/>
              <a:ea typeface="Tahoma" panose="020B0604030504040204" pitchFamily="34" charset="0"/>
              <a:cs typeface="Tahoma" panose="020B0604030504040204" pitchFamily="34" charset="0"/>
            </a:rPr>
            <a:t> Resolution or disposition may be in the form of:</a:t>
          </a:r>
          <a:endParaRPr lang="en-US" sz="1000" kern="1200" dirty="0"/>
        </a:p>
      </dsp:txBody>
      <dsp:txXfrm>
        <a:off x="5438962" y="894959"/>
        <a:ext cx="1597196" cy="3402000"/>
      </dsp:txXfrm>
    </dsp:sp>
    <dsp:sp modelId="{E76E3514-AD69-48BD-83B5-330FC11F4514}">
      <dsp:nvSpPr>
        <dsp:cNvPr id="0" name=""/>
        <dsp:cNvSpPr/>
      </dsp:nvSpPr>
      <dsp:spPr>
        <a:xfrm>
          <a:off x="7266505" y="150695"/>
          <a:ext cx="1813516" cy="652756"/>
        </a:xfrm>
        <a:prstGeom prst="chevron">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4006" tIns="14669" rIns="14669" bIns="14669" numCol="1" spcCol="1270" anchor="ctr" anchorCtr="0">
          <a:noAutofit/>
        </a:bodyPr>
        <a:lstStyle/>
        <a:p>
          <a:pPr lvl="0" algn="ctr" defTabSz="466725">
            <a:lnSpc>
              <a:spcPct val="90000"/>
            </a:lnSpc>
            <a:spcBef>
              <a:spcPct val="0"/>
            </a:spcBef>
            <a:spcAft>
              <a:spcPct val="35000"/>
            </a:spcAft>
          </a:pPr>
          <a:r>
            <a:rPr lang="en-US" sz="1050" b="1" u="sng" kern="1200" dirty="0" smtClean="0">
              <a:latin typeface="Tahoma" panose="020B0604030504040204" pitchFamily="34" charset="0"/>
              <a:ea typeface="Tahoma" panose="020B0604030504040204" pitchFamily="34" charset="0"/>
              <a:cs typeface="Tahoma" panose="020B0604030504040204" pitchFamily="34" charset="0"/>
            </a:rPr>
            <a:t>Internal Review Stage</a:t>
          </a:r>
          <a:endParaRPr lang="en-US" sz="1100" b="1" u="sng" kern="1200" dirty="0">
            <a:latin typeface="Tahoma" panose="020B0604030504040204" pitchFamily="34" charset="0"/>
            <a:ea typeface="Tahoma" panose="020B0604030504040204" pitchFamily="34" charset="0"/>
            <a:cs typeface="Tahoma" panose="020B0604030504040204" pitchFamily="34" charset="0"/>
          </a:endParaRPr>
        </a:p>
      </dsp:txBody>
      <dsp:txXfrm>
        <a:off x="7592883" y="150695"/>
        <a:ext cx="1160760" cy="652756"/>
      </dsp:txXfrm>
    </dsp:sp>
    <dsp:sp modelId="{1370C949-4F0B-4B3C-95C8-0052B8D2062C}">
      <dsp:nvSpPr>
        <dsp:cNvPr id="0" name=""/>
        <dsp:cNvSpPr/>
      </dsp:nvSpPr>
      <dsp:spPr>
        <a:xfrm>
          <a:off x="7219458" y="896148"/>
          <a:ext cx="1597196" cy="3402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57150" lvl="1" indent="-57150" algn="l" defTabSz="444500">
            <a:lnSpc>
              <a:spcPct val="90000"/>
            </a:lnSpc>
            <a:spcBef>
              <a:spcPct val="0"/>
            </a:spcBef>
            <a:spcAft>
              <a:spcPct val="15000"/>
            </a:spcAft>
            <a:buChar char="••"/>
          </a:pPr>
          <a:r>
            <a:rPr lang="en-US" sz="10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 After the complaint has been resolved, any dispositions will be submitted to and reviewed by the Director.</a:t>
          </a:r>
          <a:endParaRPr lang="en-US" sz="1000"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a:p>
          <a:pPr marL="57150" lvl="1" indent="-57150" algn="l" defTabSz="444500">
            <a:lnSpc>
              <a:spcPct val="90000"/>
            </a:lnSpc>
            <a:spcBef>
              <a:spcPct val="0"/>
            </a:spcBef>
            <a:spcAft>
              <a:spcPct val="15000"/>
            </a:spcAft>
            <a:buChar char="••"/>
          </a:pPr>
          <a:r>
            <a:rPr lang="en-US" sz="1000" kern="1200" dirty="0" smtClean="0">
              <a:solidFill>
                <a:schemeClr val="tx1"/>
              </a:solidFill>
              <a:latin typeface="Tahoma" panose="020B0604030504040204" pitchFamily="34" charset="0"/>
              <a:ea typeface="Tahoma" panose="020B0604030504040204" pitchFamily="34" charset="0"/>
              <a:cs typeface="Tahoma" panose="020B0604030504040204" pitchFamily="34" charset="0"/>
            </a:rPr>
            <a:t> All complaints against enforcement officer will be held on file by the agency for at least 3 years from the date of disposition.</a:t>
          </a:r>
          <a:endParaRPr lang="en-US" sz="1000" kern="1200" dirty="0">
            <a:solidFill>
              <a:schemeClr val="tx1"/>
            </a:solidFill>
            <a:latin typeface="Tahoma" panose="020B0604030504040204" pitchFamily="34" charset="0"/>
            <a:ea typeface="Tahoma" panose="020B0604030504040204" pitchFamily="34" charset="0"/>
            <a:cs typeface="Tahoma" panose="020B0604030504040204" pitchFamily="34" charset="0"/>
          </a:endParaRPr>
        </a:p>
      </dsp:txBody>
      <dsp:txXfrm>
        <a:off x="7219458" y="896148"/>
        <a:ext cx="1597196" cy="3402000"/>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66517" cy="468315"/>
          </a:xfrm>
          <a:prstGeom prst="rect">
            <a:avLst/>
          </a:prstGeom>
        </p:spPr>
        <p:txBody>
          <a:bodyPr vert="horz" lIns="92866" tIns="46433" rIns="92866" bIns="46433" rtlCol="0"/>
          <a:lstStyle>
            <a:lvl1pPr algn="l">
              <a:defRPr sz="1200"/>
            </a:lvl1pPr>
          </a:lstStyle>
          <a:p>
            <a:endParaRPr lang="en-US"/>
          </a:p>
        </p:txBody>
      </p:sp>
      <p:sp>
        <p:nvSpPr>
          <p:cNvPr id="3" name="Date Placeholder 2"/>
          <p:cNvSpPr>
            <a:spLocks noGrp="1"/>
          </p:cNvSpPr>
          <p:nvPr>
            <p:ph type="dt" idx="1"/>
          </p:nvPr>
        </p:nvSpPr>
        <p:spPr>
          <a:xfrm>
            <a:off x="4008942" y="1"/>
            <a:ext cx="3066517" cy="468315"/>
          </a:xfrm>
          <a:prstGeom prst="rect">
            <a:avLst/>
          </a:prstGeom>
        </p:spPr>
        <p:txBody>
          <a:bodyPr vert="horz" lIns="92866" tIns="46433" rIns="92866" bIns="46433" rtlCol="0"/>
          <a:lstStyle>
            <a:lvl1pPr algn="r">
              <a:defRPr sz="1200"/>
            </a:lvl1pPr>
          </a:lstStyle>
          <a:p>
            <a:fld id="{3D987501-B7B9-4A97-8FC6-7B557D0710F2}" type="datetimeFigureOut">
              <a:rPr lang="en-US" smtClean="0"/>
              <a:t>12/7/2016</a:t>
            </a:fld>
            <a:endParaRPr lang="en-US"/>
          </a:p>
        </p:txBody>
      </p:sp>
      <p:sp>
        <p:nvSpPr>
          <p:cNvPr id="4" name="Slide Image Placeholder 3"/>
          <p:cNvSpPr>
            <a:spLocks noGrp="1" noRot="1" noChangeAspect="1"/>
          </p:cNvSpPr>
          <p:nvPr>
            <p:ph type="sldImg" idx="2"/>
          </p:nvPr>
        </p:nvSpPr>
        <p:spPr>
          <a:xfrm>
            <a:off x="1196975" y="701675"/>
            <a:ext cx="4683125" cy="3511550"/>
          </a:xfrm>
          <a:prstGeom prst="rect">
            <a:avLst/>
          </a:prstGeom>
          <a:noFill/>
          <a:ln w="12700">
            <a:solidFill>
              <a:prstClr val="black"/>
            </a:solidFill>
          </a:ln>
        </p:spPr>
        <p:txBody>
          <a:bodyPr vert="horz" lIns="92866" tIns="46433" rIns="92866" bIns="46433" rtlCol="0" anchor="ctr"/>
          <a:lstStyle/>
          <a:p>
            <a:endParaRPr lang="en-US"/>
          </a:p>
        </p:txBody>
      </p:sp>
      <p:sp>
        <p:nvSpPr>
          <p:cNvPr id="5" name="Notes Placeholder 4"/>
          <p:cNvSpPr>
            <a:spLocks noGrp="1"/>
          </p:cNvSpPr>
          <p:nvPr>
            <p:ph type="body" sz="quarter" idx="3"/>
          </p:nvPr>
        </p:nvSpPr>
        <p:spPr>
          <a:xfrm>
            <a:off x="708032" y="4448185"/>
            <a:ext cx="5661013" cy="4213223"/>
          </a:xfrm>
          <a:prstGeom prst="rect">
            <a:avLst/>
          </a:prstGeom>
        </p:spPr>
        <p:txBody>
          <a:bodyPr vert="horz" lIns="92866" tIns="46433" rIns="92866" bIns="4643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3152"/>
            <a:ext cx="3066517" cy="468315"/>
          </a:xfrm>
          <a:prstGeom prst="rect">
            <a:avLst/>
          </a:prstGeom>
        </p:spPr>
        <p:txBody>
          <a:bodyPr vert="horz" lIns="92866" tIns="46433" rIns="92866" bIns="46433" rtlCol="0" anchor="b"/>
          <a:lstStyle>
            <a:lvl1pPr algn="l">
              <a:defRPr sz="1200"/>
            </a:lvl1pPr>
          </a:lstStyle>
          <a:p>
            <a:endParaRPr lang="en-US"/>
          </a:p>
        </p:txBody>
      </p:sp>
      <p:sp>
        <p:nvSpPr>
          <p:cNvPr id="7" name="Slide Number Placeholder 6"/>
          <p:cNvSpPr>
            <a:spLocks noGrp="1"/>
          </p:cNvSpPr>
          <p:nvPr>
            <p:ph type="sldNum" sz="quarter" idx="5"/>
          </p:nvPr>
        </p:nvSpPr>
        <p:spPr>
          <a:xfrm>
            <a:off x="4008942" y="8893152"/>
            <a:ext cx="3066517" cy="468315"/>
          </a:xfrm>
          <a:prstGeom prst="rect">
            <a:avLst/>
          </a:prstGeom>
        </p:spPr>
        <p:txBody>
          <a:bodyPr vert="horz" lIns="92866" tIns="46433" rIns="92866" bIns="46433" rtlCol="0" anchor="b"/>
          <a:lstStyle>
            <a:lvl1pPr algn="r">
              <a:defRPr sz="1200"/>
            </a:lvl1pPr>
          </a:lstStyle>
          <a:p>
            <a:fld id="{417C0CBE-830F-439D-B601-F765AEE8C7A6}" type="slidenum">
              <a:rPr lang="en-US" smtClean="0"/>
              <a:t>‹#›</a:t>
            </a:fld>
            <a:endParaRPr lang="en-US"/>
          </a:p>
        </p:txBody>
      </p:sp>
    </p:spTree>
    <p:extLst>
      <p:ext uri="{BB962C8B-B14F-4D97-AF65-F5344CB8AC3E}">
        <p14:creationId xmlns:p14="http://schemas.microsoft.com/office/powerpoint/2010/main" val="706493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7C0CBE-830F-439D-B601-F765AEE8C7A6}" type="slidenum">
              <a:rPr lang="en-US" smtClean="0"/>
              <a:t>1</a:t>
            </a:fld>
            <a:endParaRPr lang="en-US"/>
          </a:p>
        </p:txBody>
      </p:sp>
    </p:spTree>
    <p:extLst>
      <p:ext uri="{BB962C8B-B14F-4D97-AF65-F5344CB8AC3E}">
        <p14:creationId xmlns:p14="http://schemas.microsoft.com/office/powerpoint/2010/main" val="2836316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D9E74FB-BE20-4464-B56A-8DCD29E6728E}"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3009A-F8C3-4CE3-945D-5007F75F8C11}" type="slidenum">
              <a:rPr lang="en-US" smtClean="0"/>
              <a:t>‹#›</a:t>
            </a:fld>
            <a:endParaRPr lang="en-US"/>
          </a:p>
        </p:txBody>
      </p:sp>
    </p:spTree>
    <p:extLst>
      <p:ext uri="{BB962C8B-B14F-4D97-AF65-F5344CB8AC3E}">
        <p14:creationId xmlns:p14="http://schemas.microsoft.com/office/powerpoint/2010/main" val="402773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9E74FB-BE20-4464-B56A-8DCD29E6728E}"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3009A-F8C3-4CE3-945D-5007F75F8C11}" type="slidenum">
              <a:rPr lang="en-US" smtClean="0"/>
              <a:t>‹#›</a:t>
            </a:fld>
            <a:endParaRPr lang="en-US"/>
          </a:p>
        </p:txBody>
      </p:sp>
    </p:spTree>
    <p:extLst>
      <p:ext uri="{BB962C8B-B14F-4D97-AF65-F5344CB8AC3E}">
        <p14:creationId xmlns:p14="http://schemas.microsoft.com/office/powerpoint/2010/main" val="4131903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9E74FB-BE20-4464-B56A-8DCD29E6728E}"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3009A-F8C3-4CE3-945D-5007F75F8C11}" type="slidenum">
              <a:rPr lang="en-US" smtClean="0"/>
              <a:t>‹#›</a:t>
            </a:fld>
            <a:endParaRPr lang="en-US"/>
          </a:p>
        </p:txBody>
      </p:sp>
    </p:spTree>
    <p:extLst>
      <p:ext uri="{BB962C8B-B14F-4D97-AF65-F5344CB8AC3E}">
        <p14:creationId xmlns:p14="http://schemas.microsoft.com/office/powerpoint/2010/main" val="31644860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9E74FB-BE20-4464-B56A-8DCD29E6728E}"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3009A-F8C3-4CE3-945D-5007F75F8C11}" type="slidenum">
              <a:rPr lang="en-US" smtClean="0"/>
              <a:t>‹#›</a:t>
            </a:fld>
            <a:endParaRPr lang="en-US"/>
          </a:p>
        </p:txBody>
      </p:sp>
    </p:spTree>
    <p:extLst>
      <p:ext uri="{BB962C8B-B14F-4D97-AF65-F5344CB8AC3E}">
        <p14:creationId xmlns:p14="http://schemas.microsoft.com/office/powerpoint/2010/main" val="26789954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D9E74FB-BE20-4464-B56A-8DCD29E6728E}" type="datetimeFigureOut">
              <a:rPr lang="en-US" smtClean="0"/>
              <a:t>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33009A-F8C3-4CE3-945D-5007F75F8C11}" type="slidenum">
              <a:rPr lang="en-US" smtClean="0"/>
              <a:t>‹#›</a:t>
            </a:fld>
            <a:endParaRPr lang="en-US"/>
          </a:p>
        </p:txBody>
      </p:sp>
    </p:spTree>
    <p:extLst>
      <p:ext uri="{BB962C8B-B14F-4D97-AF65-F5344CB8AC3E}">
        <p14:creationId xmlns:p14="http://schemas.microsoft.com/office/powerpoint/2010/main" val="3267513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9E74FB-BE20-4464-B56A-8DCD29E6728E}"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3009A-F8C3-4CE3-945D-5007F75F8C11}" type="slidenum">
              <a:rPr lang="en-US" smtClean="0"/>
              <a:t>‹#›</a:t>
            </a:fld>
            <a:endParaRPr lang="en-US"/>
          </a:p>
        </p:txBody>
      </p:sp>
    </p:spTree>
    <p:extLst>
      <p:ext uri="{BB962C8B-B14F-4D97-AF65-F5344CB8AC3E}">
        <p14:creationId xmlns:p14="http://schemas.microsoft.com/office/powerpoint/2010/main" val="1112951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9E74FB-BE20-4464-B56A-8DCD29E6728E}" type="datetimeFigureOut">
              <a:rPr lang="en-US" smtClean="0"/>
              <a:t>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33009A-F8C3-4CE3-945D-5007F75F8C11}" type="slidenum">
              <a:rPr lang="en-US" smtClean="0"/>
              <a:t>‹#›</a:t>
            </a:fld>
            <a:endParaRPr lang="en-US"/>
          </a:p>
        </p:txBody>
      </p:sp>
    </p:spTree>
    <p:extLst>
      <p:ext uri="{BB962C8B-B14F-4D97-AF65-F5344CB8AC3E}">
        <p14:creationId xmlns:p14="http://schemas.microsoft.com/office/powerpoint/2010/main" val="122667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D9E74FB-BE20-4464-B56A-8DCD29E6728E}" type="datetimeFigureOut">
              <a:rPr lang="en-US" smtClean="0"/>
              <a:t>12/7/2016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33009A-F8C3-4CE3-945D-5007F75F8C11}" type="slidenum">
              <a:rPr lang="en-US" smtClean="0"/>
              <a:t>‹#›</a:t>
            </a:fld>
            <a:endParaRPr lang="en-US"/>
          </a:p>
        </p:txBody>
      </p:sp>
    </p:spTree>
    <p:extLst>
      <p:ext uri="{BB962C8B-B14F-4D97-AF65-F5344CB8AC3E}">
        <p14:creationId xmlns:p14="http://schemas.microsoft.com/office/powerpoint/2010/main" val="13158481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9E74FB-BE20-4464-B56A-8DCD29E6728E}" type="datetimeFigureOut">
              <a:rPr lang="en-US" smtClean="0"/>
              <a:t>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33009A-F8C3-4CE3-945D-5007F75F8C11}" type="slidenum">
              <a:rPr lang="en-US" smtClean="0"/>
              <a:t>‹#›</a:t>
            </a:fld>
            <a:endParaRPr lang="en-US"/>
          </a:p>
        </p:txBody>
      </p:sp>
    </p:spTree>
    <p:extLst>
      <p:ext uri="{BB962C8B-B14F-4D97-AF65-F5344CB8AC3E}">
        <p14:creationId xmlns:p14="http://schemas.microsoft.com/office/powerpoint/2010/main" val="21813056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9E74FB-BE20-4464-B56A-8DCD29E6728E}"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3009A-F8C3-4CE3-945D-5007F75F8C11}" type="slidenum">
              <a:rPr lang="en-US" smtClean="0"/>
              <a:t>‹#›</a:t>
            </a:fld>
            <a:endParaRPr lang="en-US"/>
          </a:p>
        </p:txBody>
      </p:sp>
    </p:spTree>
    <p:extLst>
      <p:ext uri="{BB962C8B-B14F-4D97-AF65-F5344CB8AC3E}">
        <p14:creationId xmlns:p14="http://schemas.microsoft.com/office/powerpoint/2010/main" val="27556573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D9E74FB-BE20-4464-B56A-8DCD29E6728E}" type="datetimeFigureOut">
              <a:rPr lang="en-US" smtClean="0"/>
              <a:t>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33009A-F8C3-4CE3-945D-5007F75F8C11}" type="slidenum">
              <a:rPr lang="en-US" smtClean="0"/>
              <a:t>‹#›</a:t>
            </a:fld>
            <a:endParaRPr lang="en-US"/>
          </a:p>
        </p:txBody>
      </p:sp>
    </p:spTree>
    <p:extLst>
      <p:ext uri="{BB962C8B-B14F-4D97-AF65-F5344CB8AC3E}">
        <p14:creationId xmlns:p14="http://schemas.microsoft.com/office/powerpoint/2010/main" val="3367705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9E74FB-BE20-4464-B56A-8DCD29E6728E}" type="datetimeFigureOut">
              <a:rPr lang="en-US" smtClean="0"/>
              <a:t>12/7/2016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33009A-F8C3-4CE3-945D-5007F75F8C11}" type="slidenum">
              <a:rPr lang="en-US" smtClean="0"/>
              <a:t>‹#›</a:t>
            </a:fld>
            <a:endParaRPr lang="en-US"/>
          </a:p>
        </p:txBody>
      </p:sp>
    </p:spTree>
    <p:extLst>
      <p:ext uri="{BB962C8B-B14F-4D97-AF65-F5344CB8AC3E}">
        <p14:creationId xmlns:p14="http://schemas.microsoft.com/office/powerpoint/2010/main" val="2094474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4800"/>
            <a:ext cx="9144000" cy="1143000"/>
          </a:xfrm>
        </p:spPr>
        <p:txBody>
          <a:bodyPr>
            <a:noAutofit/>
          </a:bodyPr>
          <a:lstStyle/>
          <a:p>
            <a:r>
              <a:rPr lang="en-US" sz="2800" b="1" dirty="0" smtClean="0">
                <a:solidFill>
                  <a:schemeClr val="tx2"/>
                </a:solidFill>
              </a:rPr>
              <a:t>Department of For-Hire Vehicles VIO Complaint Process</a:t>
            </a:r>
            <a:endParaRPr lang="en-US" sz="2800" b="1" dirty="0">
              <a:solidFill>
                <a:schemeClr val="tx2"/>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60137416"/>
              </p:ext>
            </p:extLst>
          </p:nvPr>
        </p:nvGraphicFramePr>
        <p:xfrm>
          <a:off x="35413" y="1449504"/>
          <a:ext cx="9126836" cy="446291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Rectangle 6"/>
          <p:cNvSpPr/>
          <p:nvPr/>
        </p:nvSpPr>
        <p:spPr>
          <a:xfrm>
            <a:off x="0" y="513546"/>
            <a:ext cx="9144000" cy="307777"/>
          </a:xfrm>
          <a:prstGeom prst="rect">
            <a:avLst/>
          </a:prstGeom>
          <a:solidFill>
            <a:schemeClr val="accent1">
              <a:lumMod val="20000"/>
              <a:lumOff val="80000"/>
            </a:schemeClr>
          </a:solidFill>
        </p:spPr>
        <p:txBody>
          <a:bodyPr wrap="square">
            <a:spAutoFit/>
          </a:bodyPr>
          <a:lstStyle/>
          <a:p>
            <a:pPr algn="ctr"/>
            <a:r>
              <a:rPr lang="en-US" sz="1400" b="1" i="1" dirty="0" smtClean="0"/>
              <a:t>DFHV’s </a:t>
            </a:r>
            <a:r>
              <a:rPr lang="en-US" sz="1400" b="1" i="1" dirty="0"/>
              <a:t>goal is </a:t>
            </a:r>
            <a:r>
              <a:rPr lang="en-US" sz="1400" b="1" i="1" dirty="0" smtClean="0"/>
              <a:t>to resolve </a:t>
            </a:r>
            <a:r>
              <a:rPr lang="en-US" sz="1400" b="1" i="1" dirty="0"/>
              <a:t>your complaint within 3</a:t>
            </a:r>
            <a:r>
              <a:rPr lang="en-US" sz="1400" b="1" i="1" dirty="0" smtClean="0"/>
              <a:t>0 </a:t>
            </a:r>
            <a:r>
              <a:rPr lang="en-US" sz="1400" b="1" i="1" dirty="0"/>
              <a:t>days from the </a:t>
            </a:r>
            <a:r>
              <a:rPr lang="en-US" sz="1400" b="1" i="1" dirty="0" smtClean="0"/>
              <a:t>day it is received  by DFHV</a:t>
            </a:r>
            <a:r>
              <a:rPr lang="en-US" sz="1400" i="1" dirty="0" smtClean="0"/>
              <a:t>.</a:t>
            </a:r>
            <a:endParaRPr lang="en-US" sz="1400" i="1" dirty="0"/>
          </a:p>
        </p:txBody>
      </p:sp>
      <p:sp>
        <p:nvSpPr>
          <p:cNvPr id="12" name="Right Arrow 11"/>
          <p:cNvSpPr/>
          <p:nvPr/>
        </p:nvSpPr>
        <p:spPr>
          <a:xfrm>
            <a:off x="5334000" y="1312545"/>
            <a:ext cx="36576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ight Arrow 12"/>
          <p:cNvSpPr/>
          <p:nvPr/>
        </p:nvSpPr>
        <p:spPr>
          <a:xfrm rot="10800000">
            <a:off x="35413" y="1312545"/>
            <a:ext cx="3774585"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694383" y="1148633"/>
            <a:ext cx="1755233" cy="369332"/>
          </a:xfrm>
          <a:prstGeom prst="rect">
            <a:avLst/>
          </a:prstGeom>
          <a:noFill/>
        </p:spPr>
        <p:txBody>
          <a:bodyPr wrap="square" rtlCol="0">
            <a:spAutoFit/>
          </a:bodyPr>
          <a:lstStyle/>
          <a:p>
            <a:pPr algn="ctr"/>
            <a:r>
              <a:rPr lang="en-US" b="1" dirty="0"/>
              <a:t>3</a:t>
            </a:r>
            <a:r>
              <a:rPr lang="en-US" b="1" dirty="0" smtClean="0"/>
              <a:t>0 Day Process</a:t>
            </a:r>
            <a:endParaRPr lang="en-US" b="1" dirty="0"/>
          </a:p>
        </p:txBody>
      </p:sp>
      <p:sp>
        <p:nvSpPr>
          <p:cNvPr id="3" name="TextBox 2"/>
          <p:cNvSpPr txBox="1"/>
          <p:nvPr/>
        </p:nvSpPr>
        <p:spPr>
          <a:xfrm>
            <a:off x="5486400" y="2590800"/>
            <a:ext cx="1676400" cy="1631216"/>
          </a:xfrm>
          <a:prstGeom prst="rect">
            <a:avLst/>
          </a:prstGeom>
          <a:noFill/>
        </p:spPr>
        <p:txBody>
          <a:bodyPr wrap="square" rtlCol="0">
            <a:spAutoFit/>
          </a:bodyPr>
          <a:lstStyle/>
          <a:p>
            <a:pPr marL="171450" lvl="0" indent="-171450">
              <a:buFont typeface="Courier New" panose="02070309020205020404" pitchFamily="49" charset="0"/>
              <a:buChar char="o"/>
            </a:pPr>
            <a:r>
              <a:rPr lang="en-US" sz="1000" dirty="0">
                <a:latin typeface="Tahoma" panose="020B0604030504040204" pitchFamily="34" charset="0"/>
                <a:ea typeface="Tahoma" panose="020B0604030504040204" pitchFamily="34" charset="0"/>
                <a:cs typeface="Tahoma" panose="020B0604030504040204" pitchFamily="34" charset="0"/>
              </a:rPr>
              <a:t>Dismissal of the </a:t>
            </a:r>
            <a:r>
              <a:rPr lang="en-US" sz="1000" dirty="0" smtClean="0">
                <a:latin typeface="Tahoma" panose="020B0604030504040204" pitchFamily="34" charset="0"/>
                <a:ea typeface="Tahoma" panose="020B0604030504040204" pitchFamily="34" charset="0"/>
                <a:cs typeface="Tahoma" panose="020B0604030504040204" pitchFamily="34" charset="0"/>
              </a:rPr>
              <a:t>complaint.</a:t>
            </a:r>
            <a:endParaRPr lang="en-US" sz="1000" dirty="0">
              <a:latin typeface="Tahoma" panose="020B0604030504040204" pitchFamily="34" charset="0"/>
              <a:ea typeface="Tahoma" panose="020B0604030504040204" pitchFamily="34" charset="0"/>
              <a:cs typeface="Tahoma" panose="020B0604030504040204" pitchFamily="34" charset="0"/>
            </a:endParaRPr>
          </a:p>
          <a:p>
            <a:pPr marL="171450" lvl="0" indent="-171450">
              <a:buFont typeface="Courier New" panose="02070309020205020404" pitchFamily="49" charset="0"/>
              <a:buChar char="o"/>
            </a:pPr>
            <a:r>
              <a:rPr lang="en-US" sz="1000" dirty="0" smtClean="0">
                <a:latin typeface="Tahoma" panose="020B0604030504040204" pitchFamily="34" charset="0"/>
                <a:ea typeface="Tahoma" panose="020B0604030504040204" pitchFamily="34" charset="0"/>
                <a:cs typeface="Tahoma" panose="020B0604030504040204" pitchFamily="34" charset="0"/>
              </a:rPr>
              <a:t>Warning Letter (to be held on file for no less than 3 years).</a:t>
            </a:r>
          </a:p>
          <a:p>
            <a:pPr marL="171450" lvl="0" indent="-171450">
              <a:buFont typeface="Courier New" panose="02070309020205020404" pitchFamily="49" charset="0"/>
              <a:buChar char="o"/>
            </a:pPr>
            <a:r>
              <a:rPr lang="en-US" sz="1000" dirty="0" smtClean="0">
                <a:latin typeface="Tahoma" panose="020B0604030504040204" pitchFamily="34" charset="0"/>
                <a:ea typeface="Tahoma" panose="020B0604030504040204" pitchFamily="34" charset="0"/>
                <a:cs typeface="Tahoma" panose="020B0604030504040204" pitchFamily="34" charset="0"/>
              </a:rPr>
              <a:t>Corrective action (including, but not limited to: re-training; and/or probationary period).</a:t>
            </a:r>
            <a:endParaRPr lang="en-US" sz="1000" dirty="0">
              <a:latin typeface="Tahoma" panose="020B0604030504040204" pitchFamily="34" charset="0"/>
              <a:ea typeface="Tahoma" panose="020B0604030504040204" pitchFamily="34" charset="0"/>
              <a:cs typeface="Tahoma" panose="020B0604030504040204" pitchFamily="34" charset="0"/>
            </a:endParaRPr>
          </a:p>
        </p:txBody>
      </p:sp>
      <p:sp>
        <p:nvSpPr>
          <p:cNvPr id="11" name="TextBox 10"/>
          <p:cNvSpPr txBox="1"/>
          <p:nvPr/>
        </p:nvSpPr>
        <p:spPr>
          <a:xfrm>
            <a:off x="152400" y="2596783"/>
            <a:ext cx="1676400" cy="3016210"/>
          </a:xfrm>
          <a:prstGeom prst="rect">
            <a:avLst/>
          </a:prstGeom>
          <a:noFill/>
        </p:spPr>
        <p:txBody>
          <a:bodyPr wrap="square" rtlCol="0">
            <a:spAutoFit/>
          </a:bodyPr>
          <a:lstStyle/>
          <a:p>
            <a:pPr marL="171450" lvl="0" indent="-171450">
              <a:buFont typeface="Courier New" panose="02070309020205020404" pitchFamily="49" charset="0"/>
              <a:buChar char="o"/>
            </a:pPr>
            <a:r>
              <a:rPr lang="en-US" sz="1000" dirty="0" smtClean="0">
                <a:latin typeface="Tahoma" panose="020B0604030504040204" pitchFamily="34" charset="0"/>
                <a:ea typeface="Tahoma" panose="020B0604030504040204" pitchFamily="34" charset="0"/>
                <a:cs typeface="Tahoma" panose="020B0604030504040204" pitchFamily="34" charset="0"/>
              </a:rPr>
              <a:t>The complainant receives an acknowledgment from DFHV within 72 hours.</a:t>
            </a:r>
            <a:endParaRPr lang="en-US" dirty="0"/>
          </a:p>
          <a:p>
            <a:pPr marL="171450" lvl="0" indent="-171450">
              <a:buFont typeface="Courier New" panose="02070309020205020404" pitchFamily="49" charset="0"/>
              <a:buChar char="o"/>
            </a:pPr>
            <a:r>
              <a:rPr lang="en-US" sz="1000" dirty="0" smtClean="0">
                <a:latin typeface="Tahoma" panose="020B0604030504040204" pitchFamily="34" charset="0"/>
                <a:ea typeface="Tahoma" panose="020B0604030504040204" pitchFamily="34" charset="0"/>
                <a:cs typeface="Tahoma" panose="020B0604030504040204" pitchFamily="34" charset="0"/>
              </a:rPr>
              <a:t>The respondent receives notice of the complaint from DFHV, on the same day,  or the next business day following the date on which the acknowledgment has been sent to the complainant.</a:t>
            </a:r>
          </a:p>
          <a:p>
            <a:pPr marL="171450" indent="-171450">
              <a:buFont typeface="Courier New" panose="02070309020205020404" pitchFamily="49" charset="0"/>
              <a:buChar char="o"/>
            </a:pPr>
            <a:r>
              <a:rPr lang="en-US" sz="1000" dirty="0">
                <a:latin typeface="Tahoma" panose="020B0604030504040204" pitchFamily="34" charset="0"/>
                <a:ea typeface="Tahoma" panose="020B0604030504040204" pitchFamily="34" charset="0"/>
                <a:cs typeface="Tahoma" panose="020B0604030504040204" pitchFamily="34" charset="0"/>
              </a:rPr>
              <a:t>The complainant receives a case ID from DFHV for status tracking.</a:t>
            </a:r>
            <a:endParaRPr lang="en-US" sz="1000" dirty="0"/>
          </a:p>
          <a:p>
            <a:pPr marL="171450" lvl="0" indent="-171450">
              <a:buFont typeface="Courier New" panose="02070309020205020404" pitchFamily="49" charset="0"/>
              <a:buChar char="o"/>
            </a:pPr>
            <a:endParaRPr lang="en-US" sz="1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225337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18994</TotalTime>
  <Words>323</Words>
  <Application>Microsoft Office PowerPoint</Application>
  <PresentationFormat>On-screen Show (4:3)</PresentationFormat>
  <Paragraphs>25</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Department of For-Hire Vehicles VIO Complaint Process</vt:lpstr>
    </vt:vector>
  </TitlesOfParts>
  <Company>DC Government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ServUS</dc:creator>
  <cp:lastModifiedBy>ServUS</cp:lastModifiedBy>
  <cp:revision>103</cp:revision>
  <cp:lastPrinted>2016-10-24T15:40:13Z</cp:lastPrinted>
  <dcterms:created xsi:type="dcterms:W3CDTF">2016-03-07T14:28:34Z</dcterms:created>
  <dcterms:modified xsi:type="dcterms:W3CDTF">2016-12-07T20:35:17Z</dcterms:modified>
</cp:coreProperties>
</file>